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theme/theme1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6.xml" ContentType="application/vnd.openxmlformats-officedocument.theme+xml"/>
  <Override PartName="/ppt/slideLayouts/slideLayout3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2"/>
    <p:sldMasterId id="2147483656" r:id="rId3"/>
    <p:sldMasterId id="2147483659" r:id="rId4"/>
    <p:sldMasterId id="2147483662" r:id="rId5"/>
    <p:sldMasterId id="2147483665" r:id="rId6"/>
    <p:sldMasterId id="2147483667" r:id="rId7"/>
    <p:sldMasterId id="2147483670" r:id="rId8"/>
    <p:sldMasterId id="2147483672" r:id="rId9"/>
    <p:sldMasterId id="2147483675" r:id="rId10"/>
    <p:sldMasterId id="2147483677" r:id="rId11"/>
    <p:sldMasterId id="2147483680" r:id="rId12"/>
    <p:sldMasterId id="2147483683" r:id="rId13"/>
    <p:sldMasterId id="2147483685" r:id="rId14"/>
    <p:sldMasterId id="2147483687" r:id="rId15"/>
    <p:sldMasterId id="2147483690" r:id="rId16"/>
    <p:sldMasterId id="2147483695" r:id="rId17"/>
  </p:sldMasterIdLst>
  <p:notesMasterIdLst>
    <p:notesMasterId r:id="rId69"/>
  </p:notesMasterIdLst>
  <p:sldIdLst>
    <p:sldId id="1826" r:id="rId18"/>
    <p:sldId id="2325" r:id="rId19"/>
    <p:sldId id="2326" r:id="rId20"/>
    <p:sldId id="2327" r:id="rId21"/>
    <p:sldId id="1981" r:id="rId22"/>
    <p:sldId id="2328" r:id="rId23"/>
    <p:sldId id="2329" r:id="rId24"/>
    <p:sldId id="2330" r:id="rId25"/>
    <p:sldId id="2331" r:id="rId26"/>
    <p:sldId id="2332" r:id="rId27"/>
    <p:sldId id="2333" r:id="rId28"/>
    <p:sldId id="2334" r:id="rId29"/>
    <p:sldId id="2335" r:id="rId30"/>
    <p:sldId id="2336" r:id="rId31"/>
    <p:sldId id="2337" r:id="rId32"/>
    <p:sldId id="2338" r:id="rId33"/>
    <p:sldId id="1982" r:id="rId34"/>
    <p:sldId id="2339" r:id="rId35"/>
    <p:sldId id="2340" r:id="rId36"/>
    <p:sldId id="2341" r:id="rId37"/>
    <p:sldId id="2342" r:id="rId38"/>
    <p:sldId id="2343" r:id="rId39"/>
    <p:sldId id="2344" r:id="rId40"/>
    <p:sldId id="2345" r:id="rId41"/>
    <p:sldId id="2346" r:id="rId42"/>
    <p:sldId id="2347" r:id="rId43"/>
    <p:sldId id="2348" r:id="rId44"/>
    <p:sldId id="2349" r:id="rId45"/>
    <p:sldId id="1983" r:id="rId46"/>
    <p:sldId id="2350" r:id="rId47"/>
    <p:sldId id="2351" r:id="rId48"/>
    <p:sldId id="2352" r:id="rId49"/>
    <p:sldId id="2355" r:id="rId50"/>
    <p:sldId id="2353" r:id="rId51"/>
    <p:sldId id="2354" r:id="rId52"/>
    <p:sldId id="1984" r:id="rId53"/>
    <p:sldId id="2356" r:id="rId54"/>
    <p:sldId id="2357" r:id="rId55"/>
    <p:sldId id="2358" r:id="rId56"/>
    <p:sldId id="1985" r:id="rId57"/>
    <p:sldId id="2359" r:id="rId58"/>
    <p:sldId id="2360" r:id="rId59"/>
    <p:sldId id="2361" r:id="rId60"/>
    <p:sldId id="2362" r:id="rId61"/>
    <p:sldId id="2364" r:id="rId62"/>
    <p:sldId id="2365" r:id="rId63"/>
    <p:sldId id="2366" r:id="rId64"/>
    <p:sldId id="2367" r:id="rId65"/>
    <p:sldId id="2368" r:id="rId66"/>
    <p:sldId id="2363" r:id="rId67"/>
    <p:sldId id="1827" r:id="rId68"/>
  </p:sldIdLst>
  <p:sldSz cx="12192000" cy="6858000"/>
  <p:notesSz cx="6858000" cy="9144000"/>
  <p:embeddedFontLst>
    <p:embeddedFont>
      <p:font typeface="Arial Black" panose="020B0A04020102020204" pitchFamily="34" charset="0"/>
      <p:bold r:id="rId70"/>
    </p:embeddedFont>
    <p:embeddedFont>
      <p:font typeface="Century Gothic" panose="020B0502020202020204" pitchFamily="34" charset="0"/>
      <p:regular r:id="rId71"/>
      <p:bold r:id="rId72"/>
      <p:italic r:id="rId73"/>
      <p:boldItalic r:id="rId74"/>
    </p:embeddedFont>
    <p:embeddedFont>
      <p:font typeface="Trebuchet MS" panose="020B0603020202020204" pitchFamily="34" charset="0"/>
      <p:regular r:id="rId75"/>
      <p:bold r:id="rId76"/>
      <p:italic r:id="rId77"/>
      <p:boldItalic r:id="rId78"/>
    </p:embeddedFont>
    <p:embeddedFont>
      <p:font typeface="黑体" panose="02010609060101010101" pitchFamily="49" charset="-122"/>
      <p:regular r:id="rId79"/>
    </p:embeddedFont>
    <p:embeddedFont>
      <p:font typeface="微软雅黑" panose="020B0503020204020204" pitchFamily="34" charset="-122"/>
      <p:regular r:id="rId80"/>
      <p:bold r:id="rId81"/>
    </p:embeddedFont>
    <p:embeddedFont>
      <p:font typeface="微软雅黑 Light" panose="020B0502040204020203" pitchFamily="34" charset="-122"/>
      <p:regular r:id="rId82"/>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封面样式3" id="{AFAEBBB7-E065-486F-BE30-AEE247139C07}">
          <p14:sldIdLst>
            <p14:sldId id="1826"/>
          </p14:sldIdLst>
        </p14:section>
        <p14:section name="目录样式5" id="{73A39AD9-405C-445D-AC19-554F045D20EB}">
          <p14:sldIdLst>
            <p14:sldId id="2325"/>
            <p14:sldId id="2326"/>
            <p14:sldId id="2327"/>
            <p14:sldId id="1981"/>
            <p14:sldId id="2328"/>
            <p14:sldId id="2329"/>
            <p14:sldId id="2330"/>
            <p14:sldId id="2331"/>
            <p14:sldId id="2332"/>
            <p14:sldId id="2333"/>
            <p14:sldId id="2334"/>
            <p14:sldId id="2335"/>
            <p14:sldId id="2336"/>
            <p14:sldId id="2337"/>
            <p14:sldId id="2338"/>
            <p14:sldId id="1982"/>
            <p14:sldId id="2339"/>
            <p14:sldId id="2340"/>
            <p14:sldId id="2341"/>
            <p14:sldId id="2342"/>
            <p14:sldId id="2343"/>
            <p14:sldId id="2344"/>
            <p14:sldId id="2345"/>
            <p14:sldId id="2346"/>
            <p14:sldId id="2347"/>
            <p14:sldId id="2348"/>
            <p14:sldId id="2349"/>
            <p14:sldId id="1983"/>
            <p14:sldId id="2350"/>
            <p14:sldId id="2351"/>
            <p14:sldId id="2352"/>
            <p14:sldId id="2355"/>
            <p14:sldId id="2353"/>
            <p14:sldId id="2354"/>
            <p14:sldId id="1984"/>
            <p14:sldId id="2356"/>
            <p14:sldId id="2357"/>
            <p14:sldId id="2358"/>
            <p14:sldId id="1985"/>
            <p14:sldId id="2359"/>
            <p14:sldId id="2360"/>
            <p14:sldId id="2361"/>
            <p14:sldId id="2362"/>
            <p14:sldId id="2364"/>
            <p14:sldId id="2365"/>
            <p14:sldId id="2366"/>
            <p14:sldId id="2367"/>
            <p14:sldId id="2368"/>
            <p14:sldId id="2363"/>
            <p14:sldId id="1827"/>
          </p14:sldIdLst>
        </p14:section>
        <p14:section name="内页样式2" id="{AEE0B2BD-8C80-4E0D-A73B-164E71DA91E9}">
          <p14:sldIdLst/>
        </p14:section>
        <p14:section name="图标素材" id="{2E201F28-31B8-4C48-BFF6-5BA13AA2E60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CCFE"/>
    <a:srgbClr val="007E42"/>
    <a:srgbClr val="008646"/>
    <a:srgbClr val="A13F0B"/>
    <a:srgbClr val="006C39"/>
    <a:srgbClr val="006434"/>
    <a:srgbClr val="8E0309"/>
    <a:srgbClr val="194326"/>
    <a:srgbClr val="FFFFFF"/>
    <a:srgbClr val="E7D7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82178" autoAdjust="0"/>
  </p:normalViewPr>
  <p:slideViewPr>
    <p:cSldViewPr snapToGrid="0">
      <p:cViewPr varScale="1">
        <p:scale>
          <a:sx n="70" d="100"/>
          <a:sy n="70" d="100"/>
        </p:scale>
        <p:origin x="897" y="48"/>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viewProps" Target="viewProp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Master" Target="slideMasters/slideMaster5.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font" Target="fonts/font7.fntdata"/><Relationship Id="rId7" Type="http://schemas.openxmlformats.org/officeDocument/2006/relationships/slideMaster" Target="slideMasters/slideMaster7.xml"/><Relationship Id="rId71"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61" Type="http://schemas.openxmlformats.org/officeDocument/2006/relationships/slide" Target="slides/slide44.xml"/><Relationship Id="rId8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t>2022/9/18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22</a:t>
            </a:fld>
            <a:endParaRPr lang="zh-CN" altLang="en-US" dirty="0"/>
          </a:p>
        </p:txBody>
      </p:sp>
    </p:spTree>
    <p:extLst>
      <p:ext uri="{BB962C8B-B14F-4D97-AF65-F5344CB8AC3E}">
        <p14:creationId xmlns:p14="http://schemas.microsoft.com/office/powerpoint/2010/main" val="2075153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23</a:t>
            </a:fld>
            <a:endParaRPr lang="zh-CN" altLang="en-US" dirty="0"/>
          </a:p>
        </p:txBody>
      </p:sp>
    </p:spTree>
    <p:extLst>
      <p:ext uri="{BB962C8B-B14F-4D97-AF65-F5344CB8AC3E}">
        <p14:creationId xmlns:p14="http://schemas.microsoft.com/office/powerpoint/2010/main" val="2617831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24</a:t>
            </a:fld>
            <a:endParaRPr lang="zh-CN" altLang="en-US" dirty="0"/>
          </a:p>
        </p:txBody>
      </p:sp>
    </p:spTree>
    <p:extLst>
      <p:ext uri="{BB962C8B-B14F-4D97-AF65-F5344CB8AC3E}">
        <p14:creationId xmlns:p14="http://schemas.microsoft.com/office/powerpoint/2010/main" val="705066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29</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31</a:t>
            </a:fld>
            <a:endParaRPr lang="zh-CN" altLang="en-US" dirty="0"/>
          </a:p>
        </p:txBody>
      </p:sp>
    </p:spTree>
    <p:extLst>
      <p:ext uri="{BB962C8B-B14F-4D97-AF65-F5344CB8AC3E}">
        <p14:creationId xmlns:p14="http://schemas.microsoft.com/office/powerpoint/2010/main" val="401551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32</a:t>
            </a:fld>
            <a:endParaRPr lang="zh-CN" altLang="en-US" dirty="0"/>
          </a:p>
        </p:txBody>
      </p:sp>
    </p:spTree>
    <p:extLst>
      <p:ext uri="{BB962C8B-B14F-4D97-AF65-F5344CB8AC3E}">
        <p14:creationId xmlns:p14="http://schemas.microsoft.com/office/powerpoint/2010/main" val="3067918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36</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40</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48</a:t>
            </a:fld>
            <a:endParaRPr lang="zh-CN" altLang="en-US" dirty="0"/>
          </a:p>
        </p:txBody>
      </p:sp>
    </p:spTree>
    <p:extLst>
      <p:ext uri="{BB962C8B-B14F-4D97-AF65-F5344CB8AC3E}">
        <p14:creationId xmlns:p14="http://schemas.microsoft.com/office/powerpoint/2010/main" val="323061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50</a:t>
            </a:fld>
            <a:endParaRPr lang="zh-CN" altLang="en-US" dirty="0"/>
          </a:p>
        </p:txBody>
      </p:sp>
    </p:spTree>
    <p:extLst>
      <p:ext uri="{BB962C8B-B14F-4D97-AF65-F5344CB8AC3E}">
        <p14:creationId xmlns:p14="http://schemas.microsoft.com/office/powerpoint/2010/main" val="218833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extLst>
      <p:ext uri="{BB962C8B-B14F-4D97-AF65-F5344CB8AC3E}">
        <p14:creationId xmlns:p14="http://schemas.microsoft.com/office/powerpoint/2010/main" val="592664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51</a:t>
            </a:fld>
            <a:endParaRPr lang="zh-CN" altLang="en-US" dirty="0"/>
          </a:p>
        </p:txBody>
      </p:sp>
    </p:spTree>
    <p:extLst>
      <p:ext uri="{BB962C8B-B14F-4D97-AF65-F5344CB8AC3E}">
        <p14:creationId xmlns:p14="http://schemas.microsoft.com/office/powerpoint/2010/main" val="3578846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extLst>
      <p:ext uri="{BB962C8B-B14F-4D97-AF65-F5344CB8AC3E}">
        <p14:creationId xmlns:p14="http://schemas.microsoft.com/office/powerpoint/2010/main" val="68701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a:t>
            </a:fld>
            <a:endParaRPr lang="zh-CN" altLang="en-US" dirty="0"/>
          </a:p>
        </p:txBody>
      </p:sp>
    </p:spTree>
    <p:extLst>
      <p:ext uri="{BB962C8B-B14F-4D97-AF65-F5344CB8AC3E}">
        <p14:creationId xmlns:p14="http://schemas.microsoft.com/office/powerpoint/2010/main" val="2198982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a:t>
            </a:fld>
            <a:endParaRPr lang="zh-CN" altLang="en-US" dirty="0"/>
          </a:p>
        </p:txBody>
      </p:sp>
    </p:spTree>
    <p:extLst>
      <p:ext uri="{BB962C8B-B14F-4D97-AF65-F5344CB8AC3E}">
        <p14:creationId xmlns:p14="http://schemas.microsoft.com/office/powerpoint/2010/main" val="43661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7</a:t>
            </a:fld>
            <a:endParaRPr lang="zh-CN" altLang="en-US" dirty="0"/>
          </a:p>
        </p:txBody>
      </p:sp>
    </p:spTree>
    <p:extLst>
      <p:ext uri="{BB962C8B-B14F-4D97-AF65-F5344CB8AC3E}">
        <p14:creationId xmlns:p14="http://schemas.microsoft.com/office/powerpoint/2010/main" val="736601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17</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18</a:t>
            </a:fld>
            <a:endParaRPr lang="zh-CN" altLang="en-US" dirty="0"/>
          </a:p>
        </p:txBody>
      </p:sp>
    </p:spTree>
    <p:extLst>
      <p:ext uri="{BB962C8B-B14F-4D97-AF65-F5344CB8AC3E}">
        <p14:creationId xmlns:p14="http://schemas.microsoft.com/office/powerpoint/2010/main" val="2897291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658117404"/>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2451461125"/>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182807468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13.xml"/><Relationship Id="rId4"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16.xml"/><Relationship Id="rId4" Type="http://schemas.openxmlformats.org/officeDocument/2006/relationships/slideLayout" Target="../slideLayouts/slideLayout34.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 id="2147483715" r:id="rId2"/>
    <p:sldLayoutId id="2147483716" r:id="rId3"/>
    <p:sldLayoutId id="2147483718"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2022/9/18</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6.xml"/><Relationship Id="rId4" Type="http://schemas.openxmlformats.org/officeDocument/2006/relationships/image" Target="../media/image57.emf"/></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60.emf"/></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60.emf"/><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36.jpeg"/></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60.emf"/><Relationship Id="rId5" Type="http://schemas.openxmlformats.org/officeDocument/2006/relationships/image" Target="../media/image70.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6.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6.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660400"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99386"/>
            <a:ext cx="3714570"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主讲人：王安</a:t>
            </a:r>
          </a:p>
        </p:txBody>
      </p:sp>
      <p:sp>
        <p:nvSpPr>
          <p:cNvPr id="22" name="文本框 21"/>
          <p:cNvSpPr txBox="1"/>
          <p:nvPr/>
        </p:nvSpPr>
        <p:spPr>
          <a:xfrm>
            <a:off x="1149486" y="5112604"/>
            <a:ext cx="5123851"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单　位：北京理工大学网络空间安全学院</a:t>
            </a:r>
          </a:p>
        </p:txBody>
      </p:sp>
      <p:sp>
        <p:nvSpPr>
          <p:cNvPr id="24" name="文本框 23"/>
          <p:cNvSpPr txBox="1"/>
          <p:nvPr/>
        </p:nvSpPr>
        <p:spPr>
          <a:xfrm>
            <a:off x="660399" y="1767242"/>
            <a:ext cx="10382113" cy="1911292"/>
          </a:xfrm>
          <a:prstGeom prst="rect">
            <a:avLst/>
          </a:prstGeom>
          <a:noFill/>
        </p:spPr>
        <p:txBody>
          <a:bodyPr wrap="square" lIns="0" tIns="0" rIns="0" bIns="0" rtlCol="0">
            <a:spAutoFit/>
          </a:bodyPr>
          <a:lstStyle/>
          <a:p>
            <a:pPr>
              <a:lnSpc>
                <a:spcPct val="110000"/>
              </a:lnSpc>
              <a:spcAft>
                <a:spcPts val="1200"/>
              </a:spcAft>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nSpc>
                <a:spcPct val="110000"/>
              </a:lnSpc>
            </a:pPr>
            <a:r>
              <a:rPr lang="zh-CN" altLang="en-US" sz="6000" b="1" spc="300" dirty="0">
                <a:solidFill>
                  <a:schemeClr val="bg1"/>
                </a:solidFill>
                <a:latin typeface="+mn-ea"/>
                <a:ea typeface="+mn-ea"/>
              </a:rPr>
              <a:t>第</a:t>
            </a:r>
            <a:r>
              <a:rPr lang="en-US" altLang="zh-CN" sz="6000" b="1" spc="300" dirty="0">
                <a:solidFill>
                  <a:schemeClr val="bg1"/>
                </a:solidFill>
                <a:latin typeface="+mn-ea"/>
                <a:ea typeface="+mn-ea"/>
              </a:rPr>
              <a:t>2</a:t>
            </a:r>
            <a:r>
              <a:rPr lang="zh-CN" altLang="en-US" sz="6000" b="1" spc="300" dirty="0">
                <a:solidFill>
                  <a:schemeClr val="bg1"/>
                </a:solidFill>
                <a:latin typeface="+mn-ea"/>
                <a:ea typeface="+mn-ea"/>
              </a:rPr>
              <a:t>章 工程中的密码学基础</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0DF86-A8B6-4DD6-916E-DF094AE2F870}"/>
              </a:ext>
            </a:extLst>
          </p:cNvPr>
          <p:cNvSpPr>
            <a:spLocks noGrp="1"/>
          </p:cNvSpPr>
          <p:nvPr>
            <p:ph type="title"/>
          </p:nvPr>
        </p:nvSpPr>
        <p:spPr/>
        <p:txBody>
          <a:bodyPr/>
          <a:lstStyle/>
          <a:p>
            <a:r>
              <a:rPr lang="en-US" altLang="en-US" dirty="0"/>
              <a:t>DES</a:t>
            </a:r>
            <a:r>
              <a:rPr lang="zh-CN" altLang="en-US" dirty="0"/>
              <a:t>算法设计细节</a:t>
            </a:r>
          </a:p>
        </p:txBody>
      </p:sp>
      <p:pic>
        <p:nvPicPr>
          <p:cNvPr id="5" name="Picture 2" descr="E:\IC\我的课件\密码实现技术（试讲）\DES_PC-1.png">
            <a:extLst>
              <a:ext uri="{FF2B5EF4-FFF2-40B4-BE49-F238E27FC236}">
                <a16:creationId xmlns:a16="http://schemas.microsoft.com/office/drawing/2014/main" id="{F6A1C3F4-2264-3E94-08B3-A6E11DD26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385" y="1270189"/>
            <a:ext cx="313055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713F5184-0E67-BE8F-5A17-01D2733C0CF9}"/>
              </a:ext>
            </a:extLst>
          </p:cNvPr>
          <p:cNvSpPr txBox="1"/>
          <p:nvPr/>
        </p:nvSpPr>
        <p:spPr>
          <a:xfrm>
            <a:off x="409037" y="3795025"/>
            <a:ext cx="3627319" cy="2000548"/>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DES</a:t>
            </a:r>
            <a:r>
              <a:rPr lang="zh-CN" altLang="en-US" sz="1900" dirty="0">
                <a:latin typeface="+mn-ea"/>
                <a:ea typeface="+mn-ea"/>
              </a:rPr>
              <a:t>算法广泛采用比特置换的方法实现信息的混淆</a:t>
            </a:r>
            <a:endParaRPr lang="en-US" altLang="zh-CN" sz="19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为了快速便利地实现</a:t>
            </a:r>
            <a:r>
              <a:rPr lang="en-US" altLang="zh-CN" sz="1900" dirty="0">
                <a:latin typeface="+mn-ea"/>
                <a:ea typeface="+mn-ea"/>
              </a:rPr>
              <a:t>DES</a:t>
            </a:r>
            <a:r>
              <a:rPr lang="zh-CN" altLang="en-US" sz="1900" dirty="0">
                <a:latin typeface="+mn-ea"/>
                <a:ea typeface="+mn-ea"/>
              </a:rPr>
              <a:t>算法，</a:t>
            </a:r>
            <a:r>
              <a:rPr lang="en-US" altLang="zh-CN" sz="1900" dirty="0">
                <a:latin typeface="+mn-ea"/>
                <a:ea typeface="+mn-ea"/>
              </a:rPr>
              <a:t>Intel</a:t>
            </a:r>
            <a:r>
              <a:rPr lang="zh-CN" altLang="en-US" sz="1900" dirty="0">
                <a:latin typeface="+mn-ea"/>
                <a:ea typeface="+mn-ea"/>
              </a:rPr>
              <a:t>于</a:t>
            </a:r>
            <a:r>
              <a:rPr lang="en-US" altLang="zh-CN" sz="1900" dirty="0">
                <a:latin typeface="+mn-ea"/>
                <a:ea typeface="+mn-ea"/>
              </a:rPr>
              <a:t>1981</a:t>
            </a:r>
            <a:r>
              <a:rPr lang="zh-CN" altLang="en-US" sz="1900" dirty="0">
                <a:latin typeface="+mn-ea"/>
                <a:ea typeface="+mn-ea"/>
              </a:rPr>
              <a:t>年设计的</a:t>
            </a:r>
            <a:r>
              <a:rPr lang="en-US" altLang="zh-CN" sz="1900" dirty="0">
                <a:latin typeface="+mn-ea"/>
                <a:ea typeface="+mn-ea"/>
              </a:rPr>
              <a:t>8051</a:t>
            </a:r>
            <a:r>
              <a:rPr lang="zh-CN" altLang="en-US" sz="1900" dirty="0">
                <a:latin typeface="+mn-ea"/>
                <a:ea typeface="+mn-ea"/>
              </a:rPr>
              <a:t>单片机提供了</a:t>
            </a:r>
            <a:r>
              <a:rPr lang="zh-CN" altLang="en-US" sz="1900" b="1" dirty="0">
                <a:solidFill>
                  <a:srgbClr val="C00000"/>
                </a:solidFill>
                <a:latin typeface="+mn-ea"/>
                <a:ea typeface="+mn-ea"/>
              </a:rPr>
              <a:t>位寻址功能</a:t>
            </a:r>
          </a:p>
        </p:txBody>
      </p:sp>
      <p:sp>
        <p:nvSpPr>
          <p:cNvPr id="7" name="Rectangle 2">
            <a:extLst>
              <a:ext uri="{FF2B5EF4-FFF2-40B4-BE49-F238E27FC236}">
                <a16:creationId xmlns:a16="http://schemas.microsoft.com/office/drawing/2014/main" id="{BE69CA71-A10C-9672-A290-26CF04D11751}"/>
              </a:ext>
            </a:extLst>
          </p:cNvPr>
          <p:cNvSpPr txBox="1">
            <a:spLocks noChangeArrowheads="1"/>
          </p:cNvSpPr>
          <p:nvPr/>
        </p:nvSpPr>
        <p:spPr bwMode="auto">
          <a:xfrm>
            <a:off x="1028453" y="3034508"/>
            <a:ext cx="2435783" cy="417512"/>
          </a:xfrm>
          <a:prstGeom prst="rect">
            <a:avLst/>
          </a:prstGeom>
          <a:solidFill>
            <a:schemeClr val="bg1"/>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kumimoji="1" lang="en-US" altLang="zh-CN" sz="2000" b="1" dirty="0">
                <a:solidFill>
                  <a:schemeClr val="accent1"/>
                </a:solidFill>
                <a:latin typeface="Century Gothic" panose="020B0502020202020204" pitchFamily="34" charset="0"/>
                <a:ea typeface="Heiti SC Light" charset="-122"/>
                <a:cs typeface="+mn-cs"/>
              </a:rPr>
              <a:t>DES</a:t>
            </a:r>
            <a:r>
              <a:rPr kumimoji="1" lang="zh-CN" altLang="en-US" sz="2000" b="1" dirty="0">
                <a:solidFill>
                  <a:schemeClr val="accent1"/>
                </a:solidFill>
                <a:latin typeface="Century Gothic" panose="020B0502020202020204" pitchFamily="34" charset="0"/>
                <a:ea typeface="Heiti SC Light" charset="-122"/>
                <a:cs typeface="+mn-cs"/>
              </a:rPr>
              <a:t>算法</a:t>
            </a:r>
            <a:r>
              <a:rPr kumimoji="1" lang="en-US" altLang="zh-CN" sz="2000" b="1" dirty="0">
                <a:solidFill>
                  <a:schemeClr val="accent1"/>
                </a:solidFill>
                <a:latin typeface="Century Gothic" panose="020B0502020202020204" pitchFamily="34" charset="0"/>
                <a:ea typeface="Heiti SC Light" charset="-122"/>
                <a:cs typeface="+mn-cs"/>
              </a:rPr>
              <a:t>PC-1</a:t>
            </a:r>
            <a:r>
              <a:rPr kumimoji="1" lang="zh-CN" altLang="en-US" sz="2000" b="1" dirty="0">
                <a:solidFill>
                  <a:schemeClr val="accent1"/>
                </a:solidFill>
                <a:latin typeface="Century Gothic" panose="020B0502020202020204" pitchFamily="34" charset="0"/>
                <a:ea typeface="Heiti SC Light" charset="-122"/>
                <a:cs typeface="+mn-cs"/>
              </a:rPr>
              <a:t>置换</a:t>
            </a:r>
            <a:endParaRPr kumimoji="1" lang="en-US" altLang="en-US" sz="2000" b="1" dirty="0">
              <a:solidFill>
                <a:schemeClr val="accent1"/>
              </a:solidFill>
              <a:latin typeface="Century Gothic" panose="020B0502020202020204" pitchFamily="34" charset="0"/>
              <a:ea typeface="Heiti SC Light" charset="-122"/>
              <a:cs typeface="+mn-cs"/>
            </a:endParaRPr>
          </a:p>
        </p:txBody>
      </p:sp>
      <p:sp>
        <p:nvSpPr>
          <p:cNvPr id="8" name="文本框 7">
            <a:extLst>
              <a:ext uri="{FF2B5EF4-FFF2-40B4-BE49-F238E27FC236}">
                <a16:creationId xmlns:a16="http://schemas.microsoft.com/office/drawing/2014/main" id="{A2B2A0DB-2463-1163-326E-836C2F69AC1D}"/>
              </a:ext>
            </a:extLst>
          </p:cNvPr>
          <p:cNvSpPr txBox="1"/>
          <p:nvPr/>
        </p:nvSpPr>
        <p:spPr>
          <a:xfrm>
            <a:off x="4353951" y="955708"/>
            <a:ext cx="7429012" cy="5262979"/>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1975</a:t>
            </a:r>
            <a:r>
              <a:rPr lang="zh-CN" altLang="en-US" dirty="0">
                <a:latin typeface="+mn-ea"/>
                <a:ea typeface="+mn-ea"/>
              </a:rPr>
              <a:t>年，准</a:t>
            </a:r>
            <a:r>
              <a:rPr lang="en-US" altLang="zh-CN" dirty="0">
                <a:latin typeface="+mn-ea"/>
                <a:ea typeface="+mn-ea"/>
              </a:rPr>
              <a:t>DES</a:t>
            </a:r>
            <a:r>
              <a:rPr lang="zh-CN" altLang="en-US" dirty="0">
                <a:latin typeface="+mn-ea"/>
                <a:ea typeface="+mn-ea"/>
              </a:rPr>
              <a:t>算法在</a:t>
            </a:r>
            <a:r>
              <a:rPr lang="en-US" altLang="zh-CN" dirty="0">
                <a:latin typeface="+mn-ea"/>
                <a:ea typeface="+mn-ea"/>
              </a:rPr>
              <a:t>《</a:t>
            </a:r>
            <a:r>
              <a:rPr lang="zh-CN" altLang="en-US" dirty="0">
                <a:latin typeface="+mn-ea"/>
                <a:ea typeface="+mn-ea"/>
              </a:rPr>
              <a:t>联邦公报</a:t>
            </a:r>
            <a:r>
              <a:rPr lang="en-US" altLang="zh-CN" dirty="0">
                <a:latin typeface="+mn-ea"/>
                <a:ea typeface="+mn-ea"/>
              </a:rPr>
              <a:t>》</a:t>
            </a:r>
            <a:r>
              <a:rPr lang="zh-CN" altLang="en-US" dirty="0">
                <a:latin typeface="+mn-ea"/>
                <a:ea typeface="+mn-ea"/>
              </a:rPr>
              <a:t>上公开征集意见，</a:t>
            </a:r>
            <a:r>
              <a:rPr lang="en-US" altLang="zh-CN" dirty="0">
                <a:latin typeface="+mn-ea"/>
                <a:ea typeface="+mn-ea"/>
              </a:rPr>
              <a:t>Hellman</a:t>
            </a:r>
            <a:r>
              <a:rPr lang="zh-CN" altLang="en-US" dirty="0">
                <a:latin typeface="+mn-ea"/>
                <a:ea typeface="+mn-ea"/>
              </a:rPr>
              <a:t>和</a:t>
            </a:r>
            <a:r>
              <a:rPr lang="en-US" altLang="zh-CN" dirty="0">
                <a:latin typeface="+mn-ea"/>
                <a:ea typeface="+mn-ea"/>
              </a:rPr>
              <a:t>Diffie</a:t>
            </a:r>
            <a:r>
              <a:rPr lang="zh-CN" altLang="en-US" dirty="0">
                <a:latin typeface="+mn-ea"/>
                <a:ea typeface="+mn-ea"/>
              </a:rPr>
              <a:t>提出了批评，称密钥长度缩短和神秘的“</a:t>
            </a:r>
            <a:r>
              <a:rPr lang="en-US" altLang="zh-CN" dirty="0">
                <a:latin typeface="+mn-ea"/>
                <a:ea typeface="+mn-ea"/>
              </a:rPr>
              <a:t>S</a:t>
            </a:r>
            <a:r>
              <a:rPr lang="zh-CN" altLang="en-US" dirty="0">
                <a:latin typeface="+mn-ea"/>
                <a:ea typeface="+mn-ea"/>
              </a:rPr>
              <a:t>盒”是</a:t>
            </a:r>
            <a:r>
              <a:rPr lang="en-US" altLang="zh-CN" dirty="0">
                <a:latin typeface="+mn-ea"/>
                <a:ea typeface="+mn-ea"/>
              </a:rPr>
              <a:t>NSA</a:t>
            </a:r>
            <a:r>
              <a:rPr lang="zh-CN" altLang="en-US" dirty="0">
                <a:latin typeface="+mn-ea"/>
                <a:ea typeface="+mn-ea"/>
              </a:rPr>
              <a:t>的不正当干扰。有人怀疑，该算法</a:t>
            </a:r>
            <a:r>
              <a:rPr lang="zh-CN" altLang="en-US" b="1" dirty="0">
                <a:solidFill>
                  <a:srgbClr val="C00000"/>
                </a:solidFill>
                <a:latin typeface="+mn-ea"/>
                <a:ea typeface="+mn-ea"/>
              </a:rPr>
              <a:t>被</a:t>
            </a:r>
            <a:r>
              <a:rPr lang="en-US" altLang="zh-CN" b="1" dirty="0">
                <a:solidFill>
                  <a:srgbClr val="C00000"/>
                </a:solidFill>
                <a:latin typeface="+mn-ea"/>
                <a:ea typeface="+mn-ea"/>
              </a:rPr>
              <a:t>NSA</a:t>
            </a:r>
            <a:r>
              <a:rPr lang="zh-CN" altLang="en-US" b="1" dirty="0">
                <a:solidFill>
                  <a:srgbClr val="C00000"/>
                </a:solidFill>
                <a:latin typeface="+mn-ea"/>
                <a:ea typeface="+mn-ea"/>
              </a:rPr>
              <a:t>秘密削弱</a:t>
            </a:r>
            <a:r>
              <a:rPr lang="zh-CN" altLang="en-US" dirty="0">
                <a:latin typeface="+mn-ea"/>
                <a:ea typeface="+mn-ea"/>
              </a:rPr>
              <a:t>了，</a:t>
            </a:r>
            <a:r>
              <a:rPr lang="en-US" altLang="zh-CN" dirty="0">
                <a:latin typeface="+mn-ea"/>
                <a:ea typeface="+mn-ea"/>
              </a:rPr>
              <a:t>NSA</a:t>
            </a:r>
            <a:r>
              <a:rPr lang="zh-CN" altLang="en-US" dirty="0">
                <a:latin typeface="+mn-ea"/>
                <a:ea typeface="+mn-ea"/>
              </a:rPr>
              <a:t>可轻松恢复加密信息</a:t>
            </a:r>
          </a:p>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NSA</a:t>
            </a:r>
            <a:r>
              <a:rPr lang="zh-CN" altLang="en-US" dirty="0">
                <a:latin typeface="+mn-ea"/>
                <a:ea typeface="+mn-ea"/>
              </a:rPr>
              <a:t>与</a:t>
            </a:r>
            <a:r>
              <a:rPr lang="en-US" altLang="zh-CN" dirty="0">
                <a:latin typeface="+mn-ea"/>
                <a:ea typeface="+mn-ea"/>
              </a:rPr>
              <a:t>IBM</a:t>
            </a:r>
            <a:r>
              <a:rPr lang="zh-CN" altLang="en-US" dirty="0">
                <a:latin typeface="+mn-ea"/>
                <a:ea typeface="+mn-ea"/>
              </a:rPr>
              <a:t>密切合作，加强了算法，以抵御除暴力攻击之外的所有攻击，并加强了</a:t>
            </a:r>
            <a:r>
              <a:rPr lang="en-US" altLang="zh-CN" dirty="0">
                <a:latin typeface="+mn-ea"/>
                <a:ea typeface="+mn-ea"/>
              </a:rPr>
              <a:t>S</a:t>
            </a:r>
            <a:r>
              <a:rPr lang="zh-CN" altLang="en-US" dirty="0">
                <a:latin typeface="+mn-ea"/>
                <a:ea typeface="+mn-ea"/>
              </a:rPr>
              <a:t>盒表。同时，</a:t>
            </a:r>
            <a:r>
              <a:rPr lang="en-US" altLang="zh-CN" dirty="0">
                <a:latin typeface="+mn-ea"/>
                <a:ea typeface="+mn-ea"/>
              </a:rPr>
              <a:t>NSA</a:t>
            </a:r>
            <a:r>
              <a:rPr lang="zh-CN" altLang="en-US" dirty="0">
                <a:latin typeface="+mn-ea"/>
                <a:ea typeface="+mn-ea"/>
              </a:rPr>
              <a:t>试图说服</a:t>
            </a:r>
            <a:r>
              <a:rPr lang="en-US" altLang="zh-CN" dirty="0">
                <a:latin typeface="+mn-ea"/>
                <a:ea typeface="+mn-ea"/>
              </a:rPr>
              <a:t>IBM</a:t>
            </a:r>
            <a:r>
              <a:rPr lang="zh-CN" altLang="en-US" dirty="0">
                <a:latin typeface="+mn-ea"/>
                <a:ea typeface="+mn-ea"/>
              </a:rPr>
              <a:t>将密钥长度从</a:t>
            </a:r>
            <a:r>
              <a:rPr lang="en-US" altLang="zh-CN" dirty="0">
                <a:latin typeface="+mn-ea"/>
                <a:ea typeface="+mn-ea"/>
              </a:rPr>
              <a:t>64</a:t>
            </a:r>
            <a:r>
              <a:rPr lang="zh-CN" altLang="en-US" dirty="0">
                <a:latin typeface="+mn-ea"/>
                <a:ea typeface="+mn-ea"/>
              </a:rPr>
              <a:t>位</a:t>
            </a:r>
            <a:r>
              <a:rPr lang="zh-CN" altLang="en-US" b="1" dirty="0">
                <a:solidFill>
                  <a:srgbClr val="C00000"/>
                </a:solidFill>
                <a:latin typeface="+mn-ea"/>
                <a:ea typeface="+mn-ea"/>
              </a:rPr>
              <a:t>减少到</a:t>
            </a:r>
            <a:r>
              <a:rPr lang="en-US" altLang="zh-CN" b="1" dirty="0">
                <a:solidFill>
                  <a:srgbClr val="C00000"/>
                </a:solidFill>
                <a:latin typeface="+mn-ea"/>
                <a:ea typeface="+mn-ea"/>
              </a:rPr>
              <a:t>48</a:t>
            </a:r>
            <a:r>
              <a:rPr lang="zh-CN" altLang="en-US" b="1" dirty="0">
                <a:solidFill>
                  <a:srgbClr val="C00000"/>
                </a:solidFill>
                <a:latin typeface="+mn-ea"/>
                <a:ea typeface="+mn-ea"/>
              </a:rPr>
              <a:t>位</a:t>
            </a:r>
            <a:r>
              <a:rPr lang="zh-CN" altLang="en-US" dirty="0">
                <a:latin typeface="+mn-ea"/>
                <a:ea typeface="+mn-ea"/>
              </a:rPr>
              <a:t>，最终他们妥协为</a:t>
            </a:r>
            <a:r>
              <a:rPr lang="en-US" altLang="zh-CN" dirty="0">
                <a:latin typeface="+mn-ea"/>
                <a:ea typeface="+mn-ea"/>
              </a:rPr>
              <a:t>56</a:t>
            </a:r>
            <a:r>
              <a:rPr lang="zh-CN" altLang="en-US" dirty="0">
                <a:latin typeface="+mn-ea"/>
                <a:ea typeface="+mn-ea"/>
              </a:rPr>
              <a:t>位</a:t>
            </a:r>
          </a:p>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1990</a:t>
            </a:r>
            <a:r>
              <a:rPr lang="zh-CN" altLang="en-US" dirty="0">
                <a:latin typeface="+mn-ea"/>
                <a:ea typeface="+mn-ea"/>
              </a:rPr>
              <a:t>年，</a:t>
            </a:r>
            <a:r>
              <a:rPr lang="en-US" altLang="zh-CN" dirty="0" err="1">
                <a:latin typeface="+mn-ea"/>
                <a:ea typeface="+mn-ea"/>
              </a:rPr>
              <a:t>Biham</a:t>
            </a:r>
            <a:r>
              <a:rPr lang="zh-CN" altLang="en-US" dirty="0">
                <a:latin typeface="+mn-ea"/>
                <a:ea typeface="+mn-ea"/>
              </a:rPr>
              <a:t>和</a:t>
            </a:r>
            <a:r>
              <a:rPr lang="en-US" altLang="zh-CN" dirty="0">
                <a:latin typeface="+mn-ea"/>
                <a:ea typeface="+mn-ea"/>
              </a:rPr>
              <a:t>Shamir</a:t>
            </a:r>
            <a:r>
              <a:rPr lang="zh-CN" altLang="en-US" dirty="0">
                <a:latin typeface="+mn-ea"/>
                <a:ea typeface="+mn-ea"/>
              </a:rPr>
              <a:t>发表了差分分析法，该工作消除了对</a:t>
            </a:r>
            <a:r>
              <a:rPr lang="en-US" altLang="zh-CN" dirty="0">
                <a:latin typeface="+mn-ea"/>
                <a:ea typeface="+mn-ea"/>
              </a:rPr>
              <a:t>S</a:t>
            </a:r>
            <a:r>
              <a:rPr lang="zh-CN" altLang="en-US" dirty="0">
                <a:latin typeface="+mn-ea"/>
                <a:ea typeface="+mn-ea"/>
              </a:rPr>
              <a:t>盒中隐藏弱点的一些怀疑，但是</a:t>
            </a:r>
            <a:r>
              <a:rPr lang="en-US" altLang="zh-CN" dirty="0">
                <a:latin typeface="+mn-ea"/>
                <a:ea typeface="+mn-ea"/>
              </a:rPr>
              <a:t>DES</a:t>
            </a:r>
            <a:r>
              <a:rPr lang="zh-CN" altLang="en-US" dirty="0">
                <a:latin typeface="+mn-ea"/>
                <a:ea typeface="+mn-ea"/>
              </a:rPr>
              <a:t>的</a:t>
            </a:r>
            <a:r>
              <a:rPr lang="en-US" altLang="zh-CN" dirty="0">
                <a:latin typeface="+mn-ea"/>
                <a:ea typeface="+mn-ea"/>
              </a:rPr>
              <a:t>S</a:t>
            </a:r>
            <a:r>
              <a:rPr lang="zh-CN" altLang="en-US" dirty="0">
                <a:latin typeface="+mn-ea"/>
                <a:ea typeface="+mn-ea"/>
              </a:rPr>
              <a:t>盒比随机选择的</a:t>
            </a:r>
            <a:r>
              <a:rPr lang="en-US" altLang="zh-CN" dirty="0">
                <a:latin typeface="+mn-ea"/>
                <a:ea typeface="+mn-ea"/>
              </a:rPr>
              <a:t>S</a:t>
            </a:r>
            <a:r>
              <a:rPr lang="zh-CN" altLang="en-US" dirty="0">
                <a:latin typeface="+mn-ea"/>
                <a:ea typeface="+mn-ea"/>
              </a:rPr>
              <a:t>盒更能抵御该攻击，</a:t>
            </a:r>
            <a:r>
              <a:rPr lang="zh-CN" altLang="en-US" b="1" dirty="0">
                <a:solidFill>
                  <a:srgbClr val="C00000"/>
                </a:solidFill>
                <a:latin typeface="+mn-ea"/>
                <a:ea typeface="+mn-ea"/>
              </a:rPr>
              <a:t>这强烈表明</a:t>
            </a:r>
            <a:r>
              <a:rPr lang="en-US" altLang="zh-CN" b="1" dirty="0">
                <a:solidFill>
                  <a:srgbClr val="C00000"/>
                </a:solidFill>
                <a:latin typeface="+mn-ea"/>
                <a:ea typeface="+mn-ea"/>
              </a:rPr>
              <a:t>IBM</a:t>
            </a:r>
            <a:r>
              <a:rPr lang="zh-CN" altLang="en-US" b="1" dirty="0">
                <a:solidFill>
                  <a:srgbClr val="C00000"/>
                </a:solidFill>
                <a:latin typeface="+mn-ea"/>
                <a:ea typeface="+mn-ea"/>
              </a:rPr>
              <a:t>在</a:t>
            </a:r>
            <a:r>
              <a:rPr lang="en-US" altLang="zh-CN" b="1" dirty="0">
                <a:solidFill>
                  <a:srgbClr val="C00000"/>
                </a:solidFill>
                <a:latin typeface="+mn-ea"/>
                <a:ea typeface="+mn-ea"/>
              </a:rPr>
              <a:t>70</a:t>
            </a:r>
            <a:r>
              <a:rPr lang="zh-CN" altLang="en-US" b="1" dirty="0">
                <a:solidFill>
                  <a:srgbClr val="C00000"/>
                </a:solidFill>
                <a:latin typeface="+mn-ea"/>
                <a:ea typeface="+mn-ea"/>
              </a:rPr>
              <a:t>年代就掌握这项技术</a:t>
            </a:r>
            <a:endParaRPr lang="en-US" altLang="zh-CN" b="1" dirty="0">
              <a:solidFill>
                <a:srgbClr val="C00000"/>
              </a:solidFill>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事实确实如此：</a:t>
            </a:r>
            <a:r>
              <a:rPr lang="en-US" altLang="zh-CN" dirty="0">
                <a:latin typeface="+mn-ea"/>
                <a:ea typeface="+mn-ea"/>
              </a:rPr>
              <a:t>1994</a:t>
            </a:r>
            <a:r>
              <a:rPr lang="zh-CN" altLang="en-US" dirty="0">
                <a:latin typeface="+mn-ea"/>
                <a:ea typeface="+mn-ea"/>
              </a:rPr>
              <a:t>年，</a:t>
            </a:r>
            <a:r>
              <a:rPr lang="en-US" altLang="zh-CN" dirty="0">
                <a:latin typeface="+mn-ea"/>
                <a:ea typeface="+mn-ea"/>
              </a:rPr>
              <a:t>Don Coppersmith</a:t>
            </a:r>
            <a:r>
              <a:rPr lang="zh-CN" altLang="en-US" dirty="0">
                <a:latin typeface="+mn-ea"/>
                <a:ea typeface="+mn-ea"/>
              </a:rPr>
              <a:t>发布了</a:t>
            </a:r>
            <a:r>
              <a:rPr lang="en-US" altLang="zh-CN" dirty="0">
                <a:latin typeface="+mn-ea"/>
                <a:ea typeface="+mn-ea"/>
              </a:rPr>
              <a:t>S</a:t>
            </a:r>
            <a:r>
              <a:rPr lang="zh-CN" altLang="en-US" dirty="0">
                <a:latin typeface="+mn-ea"/>
                <a:ea typeface="+mn-ea"/>
              </a:rPr>
              <a:t>盒的一些原始设计标准。据</a:t>
            </a:r>
            <a:r>
              <a:rPr lang="en-US" altLang="zh-CN" dirty="0">
                <a:latin typeface="+mn-ea"/>
                <a:ea typeface="+mn-ea"/>
              </a:rPr>
              <a:t>Steven Levy</a:t>
            </a:r>
            <a:r>
              <a:rPr lang="zh-CN" altLang="en-US" dirty="0">
                <a:latin typeface="+mn-ea"/>
                <a:ea typeface="+mn-ea"/>
              </a:rPr>
              <a:t>称，</a:t>
            </a:r>
            <a:r>
              <a:rPr lang="en-US" altLang="zh-CN" dirty="0">
                <a:latin typeface="+mn-ea"/>
                <a:ea typeface="+mn-ea"/>
              </a:rPr>
              <a:t>IBM Watson</a:t>
            </a:r>
            <a:r>
              <a:rPr lang="zh-CN" altLang="en-US" dirty="0">
                <a:latin typeface="+mn-ea"/>
                <a:ea typeface="+mn-ea"/>
              </a:rPr>
              <a:t>的研究人员在</a:t>
            </a:r>
            <a:r>
              <a:rPr lang="en-US" altLang="zh-CN" dirty="0">
                <a:latin typeface="+mn-ea"/>
                <a:ea typeface="+mn-ea"/>
              </a:rPr>
              <a:t>1974</a:t>
            </a:r>
            <a:r>
              <a:rPr lang="zh-CN" altLang="en-US" dirty="0">
                <a:latin typeface="+mn-ea"/>
                <a:ea typeface="+mn-ea"/>
              </a:rPr>
              <a:t>年发现了差分分析攻击，并被</a:t>
            </a:r>
            <a:r>
              <a:rPr lang="en-US" altLang="zh-CN" b="1" dirty="0">
                <a:solidFill>
                  <a:srgbClr val="C00000"/>
                </a:solidFill>
                <a:latin typeface="+mn-ea"/>
                <a:ea typeface="+mn-ea"/>
              </a:rPr>
              <a:t>NSA</a:t>
            </a:r>
            <a:r>
              <a:rPr lang="zh-CN" altLang="en-US" b="1" dirty="0">
                <a:solidFill>
                  <a:srgbClr val="C00000"/>
                </a:solidFill>
                <a:latin typeface="+mn-ea"/>
                <a:ea typeface="+mn-ea"/>
              </a:rPr>
              <a:t>要求对该技术保密</a:t>
            </a:r>
            <a:r>
              <a:rPr lang="zh-CN" altLang="en-US" dirty="0">
                <a:latin typeface="+mn-ea"/>
                <a:ea typeface="+mn-ea"/>
              </a:rPr>
              <a:t>。</a:t>
            </a:r>
            <a:r>
              <a:rPr lang="en-US" altLang="zh-CN" dirty="0">
                <a:latin typeface="+mn-ea"/>
                <a:ea typeface="+mn-ea"/>
              </a:rPr>
              <a:t>Coppersmith</a:t>
            </a:r>
            <a:r>
              <a:rPr lang="zh-CN" altLang="en-US" dirty="0">
                <a:latin typeface="+mn-ea"/>
                <a:ea typeface="+mn-ea"/>
              </a:rPr>
              <a:t>解释</a:t>
            </a:r>
            <a:r>
              <a:rPr lang="en-US" altLang="zh-CN" dirty="0">
                <a:latin typeface="+mn-ea"/>
                <a:ea typeface="+mn-ea"/>
              </a:rPr>
              <a:t>IBM</a:t>
            </a:r>
            <a:r>
              <a:rPr lang="zh-CN" altLang="en-US" dirty="0">
                <a:latin typeface="+mn-ea"/>
                <a:ea typeface="+mn-ea"/>
              </a:rPr>
              <a:t>的保密决定时说：“这是因为差分分析可以是一种非常强大的工具，用于对付许多方案，人们担心公共领域的此类信息可能会对国家安全产生不利影响。</a:t>
            </a:r>
            <a:r>
              <a:rPr lang="en-US" altLang="zh-CN" dirty="0">
                <a:latin typeface="+mn-ea"/>
                <a:ea typeface="+mn-ea"/>
              </a:rPr>
              <a:t>Bruce </a:t>
            </a:r>
            <a:r>
              <a:rPr lang="en-US" altLang="zh-CN" dirty="0" err="1">
                <a:latin typeface="+mn-ea"/>
                <a:ea typeface="+mn-ea"/>
              </a:rPr>
              <a:t>Schneier</a:t>
            </a:r>
            <a:r>
              <a:rPr lang="zh-CN" altLang="en-US" dirty="0">
                <a:latin typeface="+mn-ea"/>
                <a:ea typeface="+mn-ea"/>
              </a:rPr>
              <a:t>观察到，“学术界花了二十年时间才发现国家安全局的‘调整’实际上提高了</a:t>
            </a:r>
            <a:r>
              <a:rPr lang="en-US" altLang="zh-CN" dirty="0">
                <a:latin typeface="+mn-ea"/>
                <a:ea typeface="+mn-ea"/>
              </a:rPr>
              <a:t>DES</a:t>
            </a:r>
            <a:r>
              <a:rPr lang="zh-CN" altLang="en-US" dirty="0">
                <a:latin typeface="+mn-ea"/>
                <a:ea typeface="+mn-ea"/>
              </a:rPr>
              <a:t>的安全性。”</a:t>
            </a:r>
          </a:p>
        </p:txBody>
      </p:sp>
    </p:spTree>
    <p:extLst>
      <p:ext uri="{BB962C8B-B14F-4D97-AF65-F5344CB8AC3E}">
        <p14:creationId xmlns:p14="http://schemas.microsoft.com/office/powerpoint/2010/main" val="112187454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69CADF-A4AA-0A68-4904-54313EBB9266}"/>
              </a:ext>
            </a:extLst>
          </p:cNvPr>
          <p:cNvSpPr>
            <a:spLocks noGrp="1"/>
          </p:cNvSpPr>
          <p:nvPr>
            <p:ph type="title"/>
          </p:nvPr>
        </p:nvSpPr>
        <p:spPr/>
        <p:txBody>
          <a:bodyPr/>
          <a:lstStyle/>
          <a:p>
            <a:r>
              <a:rPr lang="en-US" altLang="zh-CN" dirty="0"/>
              <a:t>DES</a:t>
            </a:r>
            <a:r>
              <a:rPr lang="zh-CN" altLang="en-US" dirty="0"/>
              <a:t>的替代算法</a:t>
            </a:r>
            <a:r>
              <a:rPr lang="en-US" altLang="zh-CN" dirty="0"/>
              <a:t>——3DES</a:t>
            </a:r>
            <a:r>
              <a:rPr lang="zh-CN" altLang="en-US" dirty="0"/>
              <a:t>算法</a:t>
            </a:r>
          </a:p>
        </p:txBody>
      </p:sp>
      <p:sp>
        <p:nvSpPr>
          <p:cNvPr id="3" name="文本框 2">
            <a:extLst>
              <a:ext uri="{FF2B5EF4-FFF2-40B4-BE49-F238E27FC236}">
                <a16:creationId xmlns:a16="http://schemas.microsoft.com/office/drawing/2014/main" id="{9FA1CF26-303B-6033-1B0A-D190DE660C78}"/>
              </a:ext>
            </a:extLst>
          </p:cNvPr>
          <p:cNvSpPr txBox="1"/>
          <p:nvPr/>
        </p:nvSpPr>
        <p:spPr>
          <a:xfrm>
            <a:off x="655093" y="1071713"/>
            <a:ext cx="10884089" cy="4216539"/>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重复</a:t>
            </a:r>
            <a:r>
              <a:rPr lang="en-US" altLang="zh-CN" dirty="0">
                <a:latin typeface="+mn-ea"/>
                <a:ea typeface="+mn-ea"/>
              </a:rPr>
              <a:t>DES</a:t>
            </a:r>
            <a:r>
              <a:rPr lang="zh-CN" altLang="en-US" dirty="0">
                <a:latin typeface="+mn-ea"/>
                <a:ea typeface="+mn-ea"/>
              </a:rPr>
              <a:t>共</a:t>
            </a:r>
            <a:r>
              <a:rPr lang="en-US" altLang="zh-CN" dirty="0">
                <a:latin typeface="+mn-ea"/>
                <a:ea typeface="+mn-ea"/>
              </a:rPr>
              <a:t>3</a:t>
            </a:r>
            <a:r>
              <a:rPr lang="zh-CN" altLang="en-US" dirty="0">
                <a:latin typeface="+mn-ea"/>
                <a:ea typeface="+mn-ea"/>
              </a:rPr>
              <a:t>次，用</a:t>
            </a:r>
            <a:r>
              <a:rPr lang="en-US" altLang="zh-CN" dirty="0">
                <a:latin typeface="+mn-ea"/>
                <a:ea typeface="+mn-ea"/>
              </a:rPr>
              <a:t>2</a:t>
            </a:r>
            <a:r>
              <a:rPr lang="zh-CN" altLang="en-US" dirty="0">
                <a:latin typeface="+mn-ea"/>
                <a:ea typeface="+mn-ea"/>
              </a:rPr>
              <a:t>个或</a:t>
            </a:r>
            <a:r>
              <a:rPr lang="en-US" altLang="zh-CN" dirty="0">
                <a:latin typeface="+mn-ea"/>
                <a:ea typeface="+mn-ea"/>
              </a:rPr>
              <a:t>3</a:t>
            </a:r>
            <a:r>
              <a:rPr lang="zh-CN" altLang="en-US" dirty="0">
                <a:latin typeface="+mn-ea"/>
                <a:ea typeface="+mn-ea"/>
              </a:rPr>
              <a:t>个</a:t>
            </a:r>
            <a:r>
              <a:rPr lang="en-US" altLang="zh-CN" dirty="0">
                <a:latin typeface="+mn-ea"/>
                <a:ea typeface="+mn-ea"/>
              </a:rPr>
              <a:t>DES</a:t>
            </a:r>
            <a:r>
              <a:rPr lang="zh-CN" altLang="en-US" dirty="0">
                <a:latin typeface="+mn-ea"/>
                <a:ea typeface="+mn-ea"/>
              </a:rPr>
              <a:t>密钥，具有更高的安全性，但效率也会更慢</a:t>
            </a:r>
          </a:p>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1999</a:t>
            </a:r>
            <a:r>
              <a:rPr lang="zh-CN" altLang="en-US" dirty="0">
                <a:latin typeface="+mn-ea"/>
                <a:ea typeface="+mn-ea"/>
              </a:rPr>
              <a:t>年，</a:t>
            </a:r>
            <a:r>
              <a:rPr lang="en-US" altLang="zh-CN" dirty="0">
                <a:latin typeface="+mn-ea"/>
                <a:ea typeface="+mn-ea"/>
              </a:rPr>
              <a:t>FIPS PUB 46-3</a:t>
            </a:r>
            <a:r>
              <a:rPr lang="zh-CN" altLang="en-US" dirty="0">
                <a:latin typeface="+mn-ea"/>
                <a:ea typeface="+mn-ea"/>
              </a:rPr>
              <a:t>标准定义了</a:t>
            </a:r>
            <a:r>
              <a:rPr lang="en-US" altLang="zh-CN" dirty="0">
                <a:latin typeface="+mn-ea"/>
                <a:ea typeface="+mn-ea"/>
              </a:rPr>
              <a:t>3DES</a:t>
            </a:r>
            <a:r>
              <a:rPr lang="zh-CN" altLang="en-US" dirty="0">
                <a:latin typeface="+mn-ea"/>
                <a:ea typeface="+mn-ea"/>
              </a:rPr>
              <a:t>算法</a:t>
            </a:r>
          </a:p>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3DES</a:t>
            </a:r>
            <a:r>
              <a:rPr lang="zh-CN" altLang="en-US" dirty="0">
                <a:latin typeface="+mn-ea"/>
                <a:ea typeface="+mn-ea"/>
              </a:rPr>
              <a:t>总共用了</a:t>
            </a:r>
            <a:r>
              <a:rPr lang="en-US" altLang="zh-CN" b="1" dirty="0">
                <a:solidFill>
                  <a:srgbClr val="C00000"/>
                </a:solidFill>
                <a:latin typeface="+mn-ea"/>
                <a:ea typeface="+mn-ea"/>
              </a:rPr>
              <a:t>3</a:t>
            </a:r>
            <a:r>
              <a:rPr lang="zh-CN" altLang="en-US" b="1" dirty="0">
                <a:solidFill>
                  <a:srgbClr val="C00000"/>
                </a:solidFill>
                <a:latin typeface="+mn-ea"/>
                <a:ea typeface="+mn-ea"/>
              </a:rPr>
              <a:t>个密钥和</a:t>
            </a:r>
            <a:r>
              <a:rPr lang="en-US" altLang="zh-CN" b="1" dirty="0">
                <a:solidFill>
                  <a:srgbClr val="C00000"/>
                </a:solidFill>
                <a:latin typeface="+mn-ea"/>
                <a:ea typeface="+mn-ea"/>
              </a:rPr>
              <a:t>3</a:t>
            </a:r>
            <a:r>
              <a:rPr lang="zh-CN" altLang="en-US" b="1" dirty="0">
                <a:solidFill>
                  <a:srgbClr val="C00000"/>
                </a:solidFill>
                <a:latin typeface="+mn-ea"/>
                <a:ea typeface="+mn-ea"/>
              </a:rPr>
              <a:t>次</a:t>
            </a:r>
            <a:r>
              <a:rPr lang="en-US" altLang="zh-CN" b="1" dirty="0">
                <a:solidFill>
                  <a:srgbClr val="C00000"/>
                </a:solidFill>
                <a:latin typeface="+mn-ea"/>
                <a:ea typeface="+mn-ea"/>
              </a:rPr>
              <a:t>DES</a:t>
            </a:r>
            <a:r>
              <a:rPr lang="zh-CN" altLang="en-US" b="1" dirty="0">
                <a:solidFill>
                  <a:srgbClr val="C00000"/>
                </a:solidFill>
                <a:latin typeface="+mn-ea"/>
                <a:ea typeface="+mn-ea"/>
              </a:rPr>
              <a:t>操作</a:t>
            </a:r>
            <a:r>
              <a:rPr lang="zh-CN" altLang="en-US" dirty="0">
                <a:latin typeface="+mn-ea"/>
                <a:ea typeface="+mn-ea"/>
              </a:rPr>
              <a:t>：</a:t>
            </a:r>
            <a:endParaRPr lang="en-US" altLang="zh-CN" dirty="0">
              <a:latin typeface="+mn-ea"/>
              <a:ea typeface="+mn-ea"/>
            </a:endParaRPr>
          </a:p>
          <a:p>
            <a:pPr algn="ctr" eaLnBrk="1">
              <a:spcBef>
                <a:spcPts val="600"/>
              </a:spcBef>
              <a:spcAft>
                <a:spcPts val="600"/>
              </a:spcAft>
              <a:buClr>
                <a:schemeClr val="tx2"/>
              </a:buClr>
            </a:pPr>
            <a:r>
              <a:rPr lang="en-US" altLang="zh-CN" i="1" dirty="0">
                <a:latin typeface="+mn-ea"/>
                <a:ea typeface="+mn-ea"/>
                <a:cs typeface="Arial" panose="020B0604020202020204" pitchFamily="34" charset="0"/>
              </a:rPr>
              <a:t>C</a:t>
            </a:r>
            <a:r>
              <a:rPr lang="en-US" altLang="zh-CN" dirty="0">
                <a:latin typeface="+mn-ea"/>
                <a:ea typeface="+mn-ea"/>
                <a:cs typeface="Arial" panose="020B0604020202020204" pitchFamily="34" charset="0"/>
              </a:rPr>
              <a:t> = E(</a:t>
            </a:r>
            <a:r>
              <a:rPr lang="en-US" altLang="zh-CN" i="1" dirty="0">
                <a:latin typeface="+mn-ea"/>
                <a:ea typeface="+mn-ea"/>
                <a:cs typeface="Arial" panose="020B0604020202020204" pitchFamily="34" charset="0"/>
              </a:rPr>
              <a:t>K</a:t>
            </a:r>
            <a:r>
              <a:rPr lang="en-US" altLang="zh-CN" baseline="-25000" dirty="0">
                <a:latin typeface="+mn-ea"/>
                <a:ea typeface="+mn-ea"/>
                <a:cs typeface="Arial" panose="020B0604020202020204" pitchFamily="34" charset="0"/>
              </a:rPr>
              <a:t>3</a:t>
            </a:r>
            <a:r>
              <a:rPr lang="en-US" altLang="zh-CN" dirty="0">
                <a:latin typeface="+mn-ea"/>
                <a:ea typeface="+mn-ea"/>
                <a:cs typeface="Arial" panose="020B0604020202020204" pitchFamily="34" charset="0"/>
              </a:rPr>
              <a:t>, D(</a:t>
            </a:r>
            <a:r>
              <a:rPr lang="en-US" altLang="zh-CN" i="1" dirty="0">
                <a:latin typeface="+mn-ea"/>
                <a:ea typeface="+mn-ea"/>
                <a:cs typeface="Arial" panose="020B0604020202020204" pitchFamily="34" charset="0"/>
              </a:rPr>
              <a:t>K</a:t>
            </a:r>
            <a:r>
              <a:rPr lang="en-US" altLang="zh-CN" baseline="-25000" dirty="0">
                <a:latin typeface="+mn-ea"/>
                <a:ea typeface="+mn-ea"/>
                <a:cs typeface="Arial" panose="020B0604020202020204" pitchFamily="34" charset="0"/>
              </a:rPr>
              <a:t>2</a:t>
            </a:r>
            <a:r>
              <a:rPr lang="en-US" altLang="zh-CN" dirty="0">
                <a:latin typeface="+mn-ea"/>
                <a:ea typeface="+mn-ea"/>
                <a:cs typeface="Arial" panose="020B0604020202020204" pitchFamily="34" charset="0"/>
              </a:rPr>
              <a:t>, E(</a:t>
            </a:r>
            <a:r>
              <a:rPr lang="en-US" altLang="zh-CN" i="1" dirty="0">
                <a:latin typeface="+mn-ea"/>
                <a:ea typeface="+mn-ea"/>
                <a:cs typeface="Arial" panose="020B0604020202020204" pitchFamily="34" charset="0"/>
              </a:rPr>
              <a:t>K</a:t>
            </a:r>
            <a:r>
              <a:rPr lang="en-US" altLang="zh-CN" baseline="-25000" dirty="0">
                <a:latin typeface="+mn-ea"/>
                <a:ea typeface="+mn-ea"/>
                <a:cs typeface="Arial" panose="020B0604020202020204" pitchFamily="34" charset="0"/>
              </a:rPr>
              <a:t>1</a:t>
            </a:r>
            <a:r>
              <a:rPr lang="en-US" altLang="zh-CN" dirty="0">
                <a:latin typeface="+mn-ea"/>
                <a:ea typeface="+mn-ea"/>
                <a:cs typeface="Arial" panose="020B0604020202020204" pitchFamily="34" charset="0"/>
              </a:rPr>
              <a:t>, </a:t>
            </a:r>
            <a:r>
              <a:rPr lang="en-US" altLang="zh-CN" i="1" dirty="0">
                <a:latin typeface="+mn-ea"/>
                <a:ea typeface="+mn-ea"/>
                <a:cs typeface="Arial" panose="020B0604020202020204" pitchFamily="34" charset="0"/>
              </a:rPr>
              <a:t>P</a:t>
            </a:r>
            <a:r>
              <a:rPr lang="en-US" altLang="zh-CN" dirty="0">
                <a:latin typeface="+mn-ea"/>
                <a:ea typeface="+mn-ea"/>
                <a:cs typeface="Arial" panose="020B0604020202020204" pitchFamily="34" charset="0"/>
              </a:rPr>
              <a:t>)))</a:t>
            </a: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实际中，厂商经常将第三个密钥与第一个密钥设为相同，有效密钥大小减少到</a:t>
            </a:r>
            <a:r>
              <a:rPr lang="en-US" altLang="zh-CN" dirty="0">
                <a:latin typeface="+mn-ea"/>
                <a:ea typeface="+mn-ea"/>
              </a:rPr>
              <a:t>112</a:t>
            </a:r>
            <a:r>
              <a:rPr lang="zh-CN" altLang="en-US" dirty="0">
                <a:latin typeface="+mn-ea"/>
                <a:ea typeface="+mn-ea"/>
              </a:rPr>
              <a:t>位</a:t>
            </a:r>
            <a:endParaRPr lang="en-US" altLang="zh-CN" dirty="0">
              <a:latin typeface="+mn-ea"/>
              <a:ea typeface="+mn-ea"/>
            </a:endParaRPr>
          </a:p>
          <a:p>
            <a:pPr algn="ctr" eaLnBrk="1">
              <a:spcBef>
                <a:spcPts val="600"/>
              </a:spcBef>
              <a:spcAft>
                <a:spcPts val="600"/>
              </a:spcAft>
              <a:buClr>
                <a:schemeClr val="tx2"/>
              </a:buClr>
            </a:pPr>
            <a:r>
              <a:rPr lang="en-US" altLang="zh-CN" i="1" dirty="0">
                <a:latin typeface="+mn-ea"/>
                <a:ea typeface="+mn-ea"/>
                <a:cs typeface="Arial" panose="020B0604020202020204" pitchFamily="34" charset="0"/>
              </a:rPr>
              <a:t>C</a:t>
            </a:r>
            <a:r>
              <a:rPr lang="en-US" altLang="zh-CN" dirty="0">
                <a:latin typeface="+mn-ea"/>
                <a:ea typeface="+mn-ea"/>
                <a:cs typeface="Arial" panose="020B0604020202020204" pitchFamily="34" charset="0"/>
              </a:rPr>
              <a:t> = E(</a:t>
            </a:r>
            <a:r>
              <a:rPr lang="en-US" altLang="zh-CN" i="1" dirty="0">
                <a:latin typeface="+mn-ea"/>
                <a:ea typeface="+mn-ea"/>
                <a:cs typeface="Arial" panose="020B0604020202020204" pitchFamily="34" charset="0"/>
              </a:rPr>
              <a:t>K</a:t>
            </a:r>
            <a:r>
              <a:rPr lang="en-US" altLang="zh-CN" baseline="-25000" dirty="0">
                <a:latin typeface="+mn-ea"/>
                <a:ea typeface="+mn-ea"/>
                <a:cs typeface="Arial" panose="020B0604020202020204" pitchFamily="34" charset="0"/>
              </a:rPr>
              <a:t>1</a:t>
            </a:r>
            <a:r>
              <a:rPr lang="en-US" altLang="zh-CN" dirty="0">
                <a:latin typeface="+mn-ea"/>
                <a:ea typeface="+mn-ea"/>
                <a:cs typeface="Arial" panose="020B0604020202020204" pitchFamily="34" charset="0"/>
              </a:rPr>
              <a:t>, D(</a:t>
            </a:r>
            <a:r>
              <a:rPr lang="en-US" altLang="zh-CN" i="1" dirty="0">
                <a:latin typeface="+mn-ea"/>
                <a:ea typeface="+mn-ea"/>
                <a:cs typeface="Arial" panose="020B0604020202020204" pitchFamily="34" charset="0"/>
              </a:rPr>
              <a:t>K</a:t>
            </a:r>
            <a:r>
              <a:rPr lang="en-US" altLang="zh-CN" baseline="-25000" dirty="0">
                <a:latin typeface="+mn-ea"/>
                <a:ea typeface="+mn-ea"/>
                <a:cs typeface="Arial" panose="020B0604020202020204" pitchFamily="34" charset="0"/>
              </a:rPr>
              <a:t>2</a:t>
            </a:r>
            <a:r>
              <a:rPr lang="en-US" altLang="zh-CN" dirty="0">
                <a:latin typeface="+mn-ea"/>
                <a:ea typeface="+mn-ea"/>
                <a:cs typeface="Arial" panose="020B0604020202020204" pitchFamily="34" charset="0"/>
              </a:rPr>
              <a:t>, E(</a:t>
            </a:r>
            <a:r>
              <a:rPr lang="en-US" altLang="zh-CN" i="1" dirty="0">
                <a:latin typeface="+mn-ea"/>
                <a:ea typeface="+mn-ea"/>
                <a:cs typeface="Arial" panose="020B0604020202020204" pitchFamily="34" charset="0"/>
              </a:rPr>
              <a:t>K</a:t>
            </a:r>
            <a:r>
              <a:rPr lang="en-US" altLang="zh-CN" baseline="-25000" dirty="0">
                <a:latin typeface="+mn-ea"/>
                <a:ea typeface="+mn-ea"/>
                <a:cs typeface="Arial" panose="020B0604020202020204" pitchFamily="34" charset="0"/>
              </a:rPr>
              <a:t>1</a:t>
            </a:r>
            <a:r>
              <a:rPr lang="en-US" altLang="zh-CN" dirty="0">
                <a:latin typeface="+mn-ea"/>
                <a:ea typeface="+mn-ea"/>
                <a:cs typeface="Arial" panose="020B0604020202020204" pitchFamily="34" charset="0"/>
              </a:rPr>
              <a:t>, </a:t>
            </a:r>
            <a:r>
              <a:rPr lang="en-US" altLang="zh-CN" i="1" dirty="0">
                <a:latin typeface="+mn-ea"/>
                <a:ea typeface="+mn-ea"/>
                <a:cs typeface="Arial" panose="020B0604020202020204" pitchFamily="34" charset="0"/>
              </a:rPr>
              <a:t>P</a:t>
            </a:r>
            <a:r>
              <a:rPr lang="en-US" altLang="zh-CN" dirty="0">
                <a:latin typeface="+mn-ea"/>
                <a:ea typeface="+mn-ea"/>
                <a:cs typeface="Arial" panose="020B0604020202020204" pitchFamily="34" charset="0"/>
              </a:rPr>
              <a:t>)))</a:t>
            </a: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这种方案易受某些选择明文攻击或已知明文攻击的影响，如</a:t>
            </a:r>
            <a:r>
              <a:rPr lang="en-US" altLang="zh-CN" dirty="0">
                <a:latin typeface="+mn-ea"/>
                <a:ea typeface="+mn-ea"/>
              </a:rPr>
              <a:t>Sweet32</a:t>
            </a:r>
            <a:r>
              <a:rPr lang="zh-CN" altLang="en-US" dirty="0">
                <a:latin typeface="+mn-ea"/>
                <a:ea typeface="+mn-ea"/>
              </a:rPr>
              <a:t>攻击。对</a:t>
            </a:r>
            <a:r>
              <a:rPr lang="en-US" altLang="zh-CN" dirty="0">
                <a:latin typeface="+mn-ea"/>
                <a:ea typeface="+mn-ea"/>
              </a:rPr>
              <a:t>TLS</a:t>
            </a:r>
            <a:r>
              <a:rPr lang="zh-CN" altLang="en-US" dirty="0">
                <a:latin typeface="+mn-ea"/>
                <a:ea typeface="+mn-ea"/>
              </a:rPr>
              <a:t>中的</a:t>
            </a:r>
            <a:r>
              <a:rPr lang="en-US" altLang="zh-CN" dirty="0">
                <a:latin typeface="+mn-ea"/>
                <a:ea typeface="+mn-ea"/>
              </a:rPr>
              <a:t>3DES</a:t>
            </a:r>
            <a:r>
              <a:rPr lang="zh-CN" altLang="en-US" dirty="0">
                <a:latin typeface="+mn-ea"/>
                <a:ea typeface="+mn-ea"/>
              </a:rPr>
              <a:t>密码套件实施实际</a:t>
            </a:r>
            <a:r>
              <a:rPr lang="en-US" altLang="zh-CN" dirty="0">
                <a:latin typeface="+mn-ea"/>
                <a:ea typeface="+mn-ea"/>
              </a:rPr>
              <a:t>Sweet32</a:t>
            </a:r>
            <a:r>
              <a:rPr lang="zh-CN" altLang="en-US" dirty="0">
                <a:latin typeface="+mn-ea"/>
                <a:ea typeface="+mn-ea"/>
              </a:rPr>
              <a:t>攻击需要</a:t>
            </a:r>
            <a:r>
              <a:rPr lang="en-US" altLang="zh-CN" dirty="0">
                <a:latin typeface="+mn-ea"/>
                <a:ea typeface="+mn-ea"/>
              </a:rPr>
              <a:t>2</a:t>
            </a:r>
            <a:r>
              <a:rPr lang="en-US" altLang="zh-CN" baseline="30000" dirty="0">
                <a:latin typeface="+mn-ea"/>
                <a:ea typeface="+mn-ea"/>
              </a:rPr>
              <a:t>36.6</a:t>
            </a:r>
            <a:r>
              <a:rPr lang="zh-CN" altLang="en-US" dirty="0">
                <a:latin typeface="+mn-ea"/>
                <a:ea typeface="+mn-ea"/>
              </a:rPr>
              <a:t>个分组（</a:t>
            </a:r>
            <a:r>
              <a:rPr lang="en-US" altLang="zh-CN" dirty="0">
                <a:latin typeface="+mn-ea"/>
                <a:ea typeface="+mn-ea"/>
              </a:rPr>
              <a:t>785GB</a:t>
            </a:r>
            <a:r>
              <a:rPr lang="zh-CN" altLang="en-US" dirty="0">
                <a:latin typeface="+mn-ea"/>
                <a:ea typeface="+mn-ea"/>
              </a:rPr>
              <a:t>）即可完成攻击，实际中大约</a:t>
            </a:r>
            <a:r>
              <a:rPr lang="en-US" altLang="zh-CN" dirty="0">
                <a:latin typeface="+mn-ea"/>
                <a:ea typeface="+mn-ea"/>
              </a:rPr>
              <a:t>2</a:t>
            </a:r>
            <a:r>
              <a:rPr lang="en-US" altLang="zh-CN" baseline="30000" dirty="0">
                <a:latin typeface="+mn-ea"/>
                <a:ea typeface="+mn-ea"/>
              </a:rPr>
              <a:t>20</a:t>
            </a:r>
            <a:r>
              <a:rPr lang="zh-CN" altLang="en-US" dirty="0">
                <a:latin typeface="+mn-ea"/>
                <a:ea typeface="+mn-ea"/>
              </a:rPr>
              <a:t>个分组即可找到碰撞，大约需要花费</a:t>
            </a:r>
            <a:r>
              <a:rPr lang="en-US" altLang="zh-CN" dirty="0">
                <a:latin typeface="+mn-ea"/>
                <a:ea typeface="+mn-ea"/>
              </a:rPr>
              <a:t>25</a:t>
            </a:r>
            <a:r>
              <a:rPr lang="zh-CN" altLang="en-US" dirty="0">
                <a:latin typeface="+mn-ea"/>
                <a:ea typeface="+mn-ea"/>
              </a:rPr>
              <a:t>分钟</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NIST</a:t>
            </a:r>
            <a:r>
              <a:rPr lang="zh-CN" altLang="en-US" dirty="0">
                <a:latin typeface="+mn-ea"/>
                <a:ea typeface="+mn-ea"/>
              </a:rPr>
              <a:t>声明，在选择明文攻击或已知明文攻击下，</a:t>
            </a:r>
            <a:r>
              <a:rPr lang="en-US" altLang="zh-CN" dirty="0">
                <a:latin typeface="+mn-ea"/>
                <a:ea typeface="+mn-ea"/>
              </a:rPr>
              <a:t>3DES</a:t>
            </a:r>
            <a:r>
              <a:rPr lang="zh-CN" altLang="en-US" dirty="0">
                <a:latin typeface="+mn-ea"/>
                <a:ea typeface="+mn-ea"/>
              </a:rPr>
              <a:t>算法仅具有</a:t>
            </a:r>
            <a:r>
              <a:rPr lang="en-US" altLang="zh-CN" dirty="0">
                <a:latin typeface="+mn-ea"/>
                <a:ea typeface="+mn-ea"/>
              </a:rPr>
              <a:t>80</a:t>
            </a:r>
            <a:r>
              <a:rPr lang="zh-CN" altLang="en-US" dirty="0">
                <a:latin typeface="+mn-ea"/>
                <a:ea typeface="+mn-ea"/>
              </a:rPr>
              <a:t>位安全性，并在</a:t>
            </a:r>
            <a:r>
              <a:rPr lang="en-US" altLang="zh-CN" b="1" dirty="0">
                <a:solidFill>
                  <a:srgbClr val="C00000"/>
                </a:solidFill>
                <a:latin typeface="+mn-ea"/>
                <a:ea typeface="+mn-ea"/>
              </a:rPr>
              <a:t>2017</a:t>
            </a:r>
            <a:r>
              <a:rPr lang="zh-CN" altLang="en-US" b="1" dirty="0">
                <a:solidFill>
                  <a:srgbClr val="C00000"/>
                </a:solidFill>
                <a:latin typeface="+mn-ea"/>
                <a:ea typeface="+mn-ea"/>
              </a:rPr>
              <a:t>年不再推荐使用三重</a:t>
            </a:r>
            <a:r>
              <a:rPr lang="en-US" altLang="zh-CN" b="1" dirty="0">
                <a:solidFill>
                  <a:srgbClr val="C00000"/>
                </a:solidFill>
                <a:latin typeface="+mn-ea"/>
                <a:ea typeface="+mn-ea"/>
              </a:rPr>
              <a:t>DES</a:t>
            </a:r>
            <a:r>
              <a:rPr lang="zh-CN" altLang="en-US" dirty="0">
                <a:latin typeface="+mn-ea"/>
                <a:ea typeface="+mn-ea"/>
              </a:rPr>
              <a:t>；自版本</a:t>
            </a:r>
            <a:r>
              <a:rPr lang="en-US" altLang="zh-CN" dirty="0">
                <a:latin typeface="+mn-ea"/>
                <a:ea typeface="+mn-ea"/>
              </a:rPr>
              <a:t>1.1.0</a:t>
            </a:r>
            <a:r>
              <a:rPr lang="zh-CN" altLang="en-US" dirty="0">
                <a:latin typeface="+mn-ea"/>
                <a:ea typeface="+mn-ea"/>
              </a:rPr>
              <a:t>（</a:t>
            </a:r>
            <a:r>
              <a:rPr lang="en-US" altLang="zh-CN" dirty="0">
                <a:latin typeface="+mn-ea"/>
                <a:ea typeface="+mn-ea"/>
              </a:rPr>
              <a:t>2016</a:t>
            </a:r>
            <a:r>
              <a:rPr lang="zh-CN" altLang="en-US" dirty="0">
                <a:latin typeface="+mn-ea"/>
                <a:ea typeface="+mn-ea"/>
              </a:rPr>
              <a:t>年</a:t>
            </a:r>
            <a:r>
              <a:rPr lang="en-US" altLang="zh-CN" dirty="0">
                <a:latin typeface="+mn-ea"/>
                <a:ea typeface="+mn-ea"/>
              </a:rPr>
              <a:t>8</a:t>
            </a:r>
            <a:r>
              <a:rPr lang="zh-CN" altLang="en-US" dirty="0">
                <a:latin typeface="+mn-ea"/>
                <a:ea typeface="+mn-ea"/>
              </a:rPr>
              <a:t>月）起，</a:t>
            </a:r>
            <a:r>
              <a:rPr lang="en-US" altLang="zh-CN" dirty="0">
                <a:latin typeface="+mn-ea"/>
                <a:ea typeface="+mn-ea"/>
              </a:rPr>
              <a:t>OpenSSL</a:t>
            </a:r>
            <a:r>
              <a:rPr lang="zh-CN" altLang="en-US" dirty="0">
                <a:latin typeface="+mn-ea"/>
                <a:ea typeface="+mn-ea"/>
              </a:rPr>
              <a:t>默认不包括</a:t>
            </a:r>
            <a:r>
              <a:rPr lang="en-US" altLang="zh-CN" dirty="0">
                <a:latin typeface="+mn-ea"/>
                <a:ea typeface="+mn-ea"/>
              </a:rPr>
              <a:t>3DES</a:t>
            </a:r>
            <a:r>
              <a:rPr lang="zh-CN" altLang="en-US" dirty="0">
                <a:latin typeface="+mn-ea"/>
                <a:ea typeface="+mn-ea"/>
              </a:rPr>
              <a:t>，并将其</a:t>
            </a:r>
            <a:r>
              <a:rPr lang="zh-CN" altLang="en-US" b="1" dirty="0">
                <a:solidFill>
                  <a:srgbClr val="C00000"/>
                </a:solidFill>
                <a:latin typeface="+mn-ea"/>
                <a:ea typeface="+mn-ea"/>
              </a:rPr>
              <a:t>视为“弱密码”</a:t>
            </a:r>
          </a:p>
        </p:txBody>
      </p:sp>
      <p:sp>
        <p:nvSpPr>
          <p:cNvPr id="5" name="文本框 4">
            <a:extLst>
              <a:ext uri="{FF2B5EF4-FFF2-40B4-BE49-F238E27FC236}">
                <a16:creationId xmlns:a16="http://schemas.microsoft.com/office/drawing/2014/main" id="{E6AE56CB-3E58-B6F0-2A44-2C31E95482BE}"/>
              </a:ext>
            </a:extLst>
          </p:cNvPr>
          <p:cNvSpPr txBox="1"/>
          <p:nvPr/>
        </p:nvSpPr>
        <p:spPr>
          <a:xfrm>
            <a:off x="525440" y="5733015"/>
            <a:ext cx="11313993" cy="338554"/>
          </a:xfrm>
          <a:prstGeom prst="rect">
            <a:avLst/>
          </a:prstGeom>
          <a:noFill/>
        </p:spPr>
        <p:txBody>
          <a:bodyPr wrap="square">
            <a:spAutoFit/>
          </a:bodyPr>
          <a:lstStyle/>
          <a:p>
            <a:r>
              <a:rPr lang="zh-CN" altLang="en-US" sz="1600" dirty="0">
                <a:solidFill>
                  <a:srgbClr val="202122"/>
                </a:solidFill>
                <a:latin typeface="Arial" panose="020B0604020202020204" pitchFamily="34" charset="0"/>
              </a:rPr>
              <a:t>参考文献：</a:t>
            </a:r>
            <a:r>
              <a:rPr lang="en-US" altLang="zh-CN" sz="1600" dirty="0">
                <a:solidFill>
                  <a:srgbClr val="202122"/>
                </a:solidFill>
                <a:latin typeface="Arial" panose="020B0604020202020204" pitchFamily="34" charset="0"/>
              </a:rPr>
              <a:t>"Sweet32: Birthday attacks on 64-bit block ciphers in TLS and OpenVPN". sweet32.info. Retrieved 2017-09-05.</a:t>
            </a:r>
            <a:endParaRPr lang="zh-CN" altLang="en-US" sz="1600" dirty="0">
              <a:solidFill>
                <a:srgbClr val="202122"/>
              </a:solidFill>
              <a:latin typeface="Arial" panose="020B0604020202020204" pitchFamily="34" charset="0"/>
            </a:endParaRPr>
          </a:p>
        </p:txBody>
      </p:sp>
    </p:spTree>
    <p:extLst>
      <p:ext uri="{BB962C8B-B14F-4D97-AF65-F5344CB8AC3E}">
        <p14:creationId xmlns:p14="http://schemas.microsoft.com/office/powerpoint/2010/main" val="217208055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69CADF-A4AA-0A68-4904-54313EBB9266}"/>
              </a:ext>
            </a:extLst>
          </p:cNvPr>
          <p:cNvSpPr>
            <a:spLocks noGrp="1"/>
          </p:cNvSpPr>
          <p:nvPr>
            <p:ph type="title"/>
          </p:nvPr>
        </p:nvSpPr>
        <p:spPr/>
        <p:txBody>
          <a:bodyPr/>
          <a:lstStyle/>
          <a:p>
            <a:r>
              <a:rPr lang="zh-CN" altLang="en-US" dirty="0"/>
              <a:t>高级加密标准</a:t>
            </a:r>
            <a:r>
              <a:rPr lang="en-US" altLang="zh-CN" dirty="0"/>
              <a:t>——AES</a:t>
            </a:r>
            <a:r>
              <a:rPr lang="zh-CN" altLang="en-US" dirty="0"/>
              <a:t>算法</a:t>
            </a:r>
          </a:p>
        </p:txBody>
      </p:sp>
      <p:sp>
        <p:nvSpPr>
          <p:cNvPr id="3" name="文本框 2">
            <a:extLst>
              <a:ext uri="{FF2B5EF4-FFF2-40B4-BE49-F238E27FC236}">
                <a16:creationId xmlns:a16="http://schemas.microsoft.com/office/drawing/2014/main" id="{9FA1CF26-303B-6033-1B0A-D190DE660C78}"/>
              </a:ext>
            </a:extLst>
          </p:cNvPr>
          <p:cNvSpPr txBox="1"/>
          <p:nvPr/>
        </p:nvSpPr>
        <p:spPr>
          <a:xfrm>
            <a:off x="464024" y="1071713"/>
            <a:ext cx="3487003" cy="4585871"/>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DES</a:t>
            </a:r>
            <a:r>
              <a:rPr lang="zh-CN" altLang="en-US" dirty="0">
                <a:latin typeface="+mn-ea"/>
                <a:ea typeface="+mn-ea"/>
              </a:rPr>
              <a:t>的安全性存在问题，国际加密标准需要一个更安全的替代品</a:t>
            </a: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美国</a:t>
            </a:r>
            <a:r>
              <a:rPr lang="en-US" altLang="zh-CN" dirty="0">
                <a:latin typeface="+mn-ea"/>
                <a:ea typeface="+mn-ea"/>
              </a:rPr>
              <a:t>NIST</a:t>
            </a:r>
            <a:r>
              <a:rPr lang="zh-CN" altLang="en-US" dirty="0">
                <a:latin typeface="+mn-ea"/>
                <a:ea typeface="+mn-ea"/>
              </a:rPr>
              <a:t>从</a:t>
            </a:r>
            <a:r>
              <a:rPr lang="en-US" altLang="zh-CN" dirty="0">
                <a:latin typeface="+mn-ea"/>
                <a:ea typeface="+mn-ea"/>
              </a:rPr>
              <a:t>1997</a:t>
            </a:r>
            <a:r>
              <a:rPr lang="zh-CN" altLang="en-US" dirty="0">
                <a:latin typeface="+mn-ea"/>
                <a:ea typeface="+mn-ea"/>
              </a:rPr>
              <a:t>年开始征集新标准</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效率、安全性、适合软硬件实现、可配置的密钥长度</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2001</a:t>
            </a:r>
            <a:r>
              <a:rPr lang="zh-CN" altLang="en-US" dirty="0">
                <a:latin typeface="+mn-ea"/>
                <a:ea typeface="+mn-ea"/>
              </a:rPr>
              <a:t>年，</a:t>
            </a:r>
            <a:r>
              <a:rPr lang="en-US" altLang="zh-CN" dirty="0">
                <a:latin typeface="+mn-ea"/>
                <a:ea typeface="+mn-ea"/>
              </a:rPr>
              <a:t>Rijndael</a:t>
            </a:r>
            <a:r>
              <a:rPr lang="zh-CN" altLang="en-US" dirty="0">
                <a:latin typeface="+mn-ea"/>
                <a:ea typeface="+mn-ea"/>
              </a:rPr>
              <a:t>算法入选</a:t>
            </a:r>
          </a:p>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AES</a:t>
            </a:r>
            <a:r>
              <a:rPr lang="zh-CN" altLang="en-US" dirty="0">
                <a:latin typeface="+mn-ea"/>
                <a:ea typeface="+mn-ea"/>
              </a:rPr>
              <a:t>算法采用</a:t>
            </a:r>
            <a:r>
              <a:rPr lang="en-US" altLang="zh-CN" dirty="0">
                <a:latin typeface="+mn-ea"/>
                <a:ea typeface="+mn-ea"/>
              </a:rPr>
              <a:t>128</a:t>
            </a:r>
            <a:r>
              <a:rPr lang="zh-CN" altLang="en-US" dirty="0">
                <a:latin typeface="+mn-ea"/>
                <a:ea typeface="+mn-ea"/>
              </a:rPr>
              <a:t>位明文分组，密钥长度</a:t>
            </a:r>
            <a:r>
              <a:rPr lang="en-US" altLang="zh-CN" dirty="0">
                <a:latin typeface="+mn-ea"/>
                <a:ea typeface="+mn-ea"/>
              </a:rPr>
              <a:t>128/192/256</a:t>
            </a:r>
            <a:r>
              <a:rPr lang="zh-CN" altLang="en-US" dirty="0">
                <a:latin typeface="+mn-ea"/>
                <a:ea typeface="+mn-ea"/>
              </a:rPr>
              <a:t>位，目前已经广泛应用于商业产品</a:t>
            </a:r>
          </a:p>
        </p:txBody>
      </p:sp>
      <p:pic>
        <p:nvPicPr>
          <p:cNvPr id="4" name="Picture 5" descr="f3.pdf                                                         00ABB570  Mnementh                      BEAE7A2F:">
            <a:extLst>
              <a:ext uri="{FF2B5EF4-FFF2-40B4-BE49-F238E27FC236}">
                <a16:creationId xmlns:a16="http://schemas.microsoft.com/office/drawing/2014/main" id="{9B974F69-2115-E13C-3ACA-FB004D38F8C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633" t="3580" r="4633" b="14319"/>
          <a:stretch>
            <a:fillRect/>
          </a:stretch>
        </p:blipFill>
        <p:spPr bwMode="auto">
          <a:xfrm>
            <a:off x="7201483" y="604674"/>
            <a:ext cx="4927547" cy="5769376"/>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D9BF0AD6-A50B-E2F2-506E-75AC85A7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059" y="1303948"/>
            <a:ext cx="2902424" cy="4353636"/>
          </a:xfrm>
          <a:prstGeom prst="rect">
            <a:avLst/>
          </a:prstGeom>
        </p:spPr>
      </p:pic>
    </p:spTree>
    <p:extLst>
      <p:ext uri="{BB962C8B-B14F-4D97-AF65-F5344CB8AC3E}">
        <p14:creationId xmlns:p14="http://schemas.microsoft.com/office/powerpoint/2010/main" val="75633433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69CADF-A4AA-0A68-4904-54313EBB9266}"/>
              </a:ext>
            </a:extLst>
          </p:cNvPr>
          <p:cNvSpPr>
            <a:spLocks noGrp="1"/>
          </p:cNvSpPr>
          <p:nvPr>
            <p:ph type="title"/>
          </p:nvPr>
        </p:nvSpPr>
        <p:spPr/>
        <p:txBody>
          <a:bodyPr/>
          <a:lstStyle/>
          <a:p>
            <a:r>
              <a:rPr lang="en-US" altLang="zh-CN" dirty="0"/>
              <a:t>AES</a:t>
            </a:r>
            <a:r>
              <a:rPr lang="zh-CN" altLang="en-US" dirty="0"/>
              <a:t>算法轮函数</a:t>
            </a:r>
          </a:p>
        </p:txBody>
      </p:sp>
      <p:sp>
        <p:nvSpPr>
          <p:cNvPr id="3" name="文本框 2">
            <a:extLst>
              <a:ext uri="{FF2B5EF4-FFF2-40B4-BE49-F238E27FC236}">
                <a16:creationId xmlns:a16="http://schemas.microsoft.com/office/drawing/2014/main" id="{9FA1CF26-303B-6033-1B0A-D190DE660C78}"/>
              </a:ext>
            </a:extLst>
          </p:cNvPr>
          <p:cNvSpPr txBox="1"/>
          <p:nvPr/>
        </p:nvSpPr>
        <p:spPr>
          <a:xfrm>
            <a:off x="577850" y="1628507"/>
            <a:ext cx="3875964" cy="3600986"/>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dirty="0" err="1">
                <a:latin typeface="+mn-ea"/>
                <a:ea typeface="+mn-ea"/>
              </a:rPr>
              <a:t>SubBytes</a:t>
            </a:r>
            <a:r>
              <a:rPr lang="zh-CN" altLang="en-US" dirty="0">
                <a:latin typeface="+mn-ea"/>
                <a:ea typeface="+mn-ea"/>
              </a:rPr>
              <a:t>：非线性替换步骤，根据查找表，每个字节替换为另一个字节</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dirty="0" err="1">
                <a:latin typeface="+mn-ea"/>
                <a:ea typeface="+mn-ea"/>
              </a:rPr>
              <a:t>ShiftRows</a:t>
            </a:r>
            <a:r>
              <a:rPr lang="zh-CN" altLang="en-US" dirty="0">
                <a:latin typeface="+mn-ea"/>
                <a:ea typeface="+mn-ea"/>
              </a:rPr>
              <a:t>：一种字节换位步骤，其中状态的后三行循环移位一定数量的字节</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dirty="0" err="1">
                <a:latin typeface="+mn-ea"/>
                <a:ea typeface="+mn-ea"/>
              </a:rPr>
              <a:t>MixColumns</a:t>
            </a:r>
            <a:r>
              <a:rPr lang="zh-CN" altLang="en-US" dirty="0">
                <a:latin typeface="+mn-ea"/>
                <a:ea typeface="+mn-ea"/>
              </a:rPr>
              <a:t>：将每列中的四个字节合并，对每列进行线性混合操作（注：第十轮没有列混合）</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dirty="0" err="1">
                <a:latin typeface="+mn-ea"/>
                <a:ea typeface="+mn-ea"/>
              </a:rPr>
              <a:t>AddRoundKey</a:t>
            </a:r>
            <a:r>
              <a:rPr lang="zh-CN" altLang="en-US" dirty="0">
                <a:latin typeface="+mn-ea"/>
                <a:ea typeface="+mn-ea"/>
              </a:rPr>
              <a:t>：将中间值与轮密钥按比特进行异或</a:t>
            </a:r>
          </a:p>
        </p:txBody>
      </p:sp>
      <p:pic>
        <p:nvPicPr>
          <p:cNvPr id="5" name="Picture 4" descr="f4.pdf                                                         00ABB570  Mnementh                      BEAE7A2F:">
            <a:extLst>
              <a:ext uri="{FF2B5EF4-FFF2-40B4-BE49-F238E27FC236}">
                <a16:creationId xmlns:a16="http://schemas.microsoft.com/office/drawing/2014/main" id="{91E698E6-BE39-ECCD-B930-2093D6087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80" t="2316" r="3580" b="9265"/>
          <a:stretch>
            <a:fillRect/>
          </a:stretch>
        </p:blipFill>
        <p:spPr bwMode="auto">
          <a:xfrm>
            <a:off x="4899774" y="954206"/>
            <a:ext cx="6999288" cy="515143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55736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A97EB-0497-5CCA-C374-3CA6FD0AF316}"/>
              </a:ext>
            </a:extLst>
          </p:cNvPr>
          <p:cNvSpPr>
            <a:spLocks noGrp="1"/>
          </p:cNvSpPr>
          <p:nvPr>
            <p:ph type="title"/>
          </p:nvPr>
        </p:nvSpPr>
        <p:spPr/>
        <p:txBody>
          <a:bodyPr/>
          <a:lstStyle/>
          <a:p>
            <a:r>
              <a:rPr lang="zh-CN" altLang="en-US" dirty="0"/>
              <a:t>分组密码的工作模式</a:t>
            </a:r>
          </a:p>
        </p:txBody>
      </p:sp>
      <p:pic>
        <p:nvPicPr>
          <p:cNvPr id="4" name="图片 3">
            <a:extLst>
              <a:ext uri="{FF2B5EF4-FFF2-40B4-BE49-F238E27FC236}">
                <a16:creationId xmlns:a16="http://schemas.microsoft.com/office/drawing/2014/main" id="{D7A1FC30-5F7C-B0D6-22A1-DCD62E862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550" y="748633"/>
            <a:ext cx="6657122" cy="2680572"/>
          </a:xfrm>
          <a:prstGeom prst="rect">
            <a:avLst/>
          </a:prstGeom>
        </p:spPr>
      </p:pic>
      <p:pic>
        <p:nvPicPr>
          <p:cNvPr id="6" name="图片 5">
            <a:extLst>
              <a:ext uri="{FF2B5EF4-FFF2-40B4-BE49-F238E27FC236}">
                <a16:creationId xmlns:a16="http://schemas.microsoft.com/office/drawing/2014/main" id="{C514039B-19F5-2A35-61E9-3DD0EFF7E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0550" y="3488061"/>
            <a:ext cx="6657124" cy="2680572"/>
          </a:xfrm>
          <a:prstGeom prst="rect">
            <a:avLst/>
          </a:prstGeom>
        </p:spPr>
      </p:pic>
      <p:sp>
        <p:nvSpPr>
          <p:cNvPr id="7" name="文本框 6">
            <a:extLst>
              <a:ext uri="{FF2B5EF4-FFF2-40B4-BE49-F238E27FC236}">
                <a16:creationId xmlns:a16="http://schemas.microsoft.com/office/drawing/2014/main" id="{361BDE69-4B90-FF71-5A66-F0328AB6B8F9}"/>
              </a:ext>
            </a:extLst>
          </p:cNvPr>
          <p:cNvSpPr txBox="1"/>
          <p:nvPr/>
        </p:nvSpPr>
        <p:spPr>
          <a:xfrm>
            <a:off x="577850" y="1034829"/>
            <a:ext cx="4546884" cy="5047536"/>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当明文很长时，需</a:t>
            </a:r>
            <a:r>
              <a:rPr lang="zh-CN" altLang="en-US" b="1" dirty="0">
                <a:solidFill>
                  <a:srgbClr val="C00000"/>
                </a:solidFill>
                <a:latin typeface="+mn-ea"/>
                <a:ea typeface="+mn-ea"/>
              </a:rPr>
              <a:t>分组</a:t>
            </a:r>
            <a:r>
              <a:rPr lang="zh-CN" altLang="en-US" dirty="0">
                <a:latin typeface="+mn-ea"/>
                <a:ea typeface="+mn-ea"/>
              </a:rPr>
              <a:t>进行处理</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例如以</a:t>
            </a:r>
            <a:r>
              <a:rPr lang="en-US" altLang="zh-CN" dirty="0">
                <a:latin typeface="+mn-ea"/>
                <a:ea typeface="+mn-ea"/>
              </a:rPr>
              <a:t>64</a:t>
            </a:r>
            <a:r>
              <a:rPr lang="zh-CN" altLang="en-US" dirty="0">
                <a:latin typeface="+mn-ea"/>
                <a:ea typeface="+mn-ea"/>
              </a:rPr>
              <a:t>比特为单位（</a:t>
            </a:r>
            <a:r>
              <a:rPr lang="en-US" altLang="zh-CN" dirty="0">
                <a:latin typeface="+mn-ea"/>
                <a:ea typeface="+mn-ea"/>
              </a:rPr>
              <a:t>DES</a:t>
            </a:r>
            <a:r>
              <a:rPr lang="zh-CN" altLang="en-US" dirty="0">
                <a:latin typeface="+mn-ea"/>
                <a:ea typeface="+mn-ea"/>
              </a:rPr>
              <a:t>算法）或 </a:t>
            </a:r>
            <a:r>
              <a:rPr lang="en-US" altLang="zh-CN" dirty="0">
                <a:latin typeface="+mn-ea"/>
                <a:ea typeface="+mn-ea"/>
              </a:rPr>
              <a:t>128</a:t>
            </a:r>
            <a:r>
              <a:rPr lang="zh-CN" altLang="en-US" dirty="0">
                <a:latin typeface="+mn-ea"/>
                <a:ea typeface="+mn-ea"/>
              </a:rPr>
              <a:t>比特为单位（</a:t>
            </a:r>
            <a:r>
              <a:rPr lang="en-US" altLang="zh-CN" dirty="0">
                <a:latin typeface="+mn-ea"/>
                <a:ea typeface="+mn-ea"/>
              </a:rPr>
              <a:t>AES</a:t>
            </a:r>
            <a:r>
              <a:rPr lang="zh-CN" altLang="en-US" dirty="0">
                <a:latin typeface="+mn-ea"/>
                <a:ea typeface="+mn-ea"/>
              </a:rPr>
              <a:t>算法）</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最后剩余的部分通常需要用分组的个数进行</a:t>
            </a:r>
            <a:r>
              <a:rPr lang="zh-CN" altLang="en-US" b="1" dirty="0">
                <a:solidFill>
                  <a:srgbClr val="C00000"/>
                </a:solidFill>
                <a:latin typeface="+mn-ea"/>
                <a:ea typeface="+mn-ea"/>
              </a:rPr>
              <a:t>填充</a:t>
            </a: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常见的五种分组密码工作模式（来自</a:t>
            </a:r>
            <a:r>
              <a:rPr lang="en-US" altLang="zh-CN" b="1" dirty="0">
                <a:solidFill>
                  <a:srgbClr val="C00000"/>
                </a:solidFill>
                <a:latin typeface="+mn-ea"/>
                <a:ea typeface="+mn-ea"/>
              </a:rPr>
              <a:t>NIST SP 800-38A</a:t>
            </a:r>
            <a:r>
              <a:rPr lang="zh-CN" altLang="en-US" dirty="0">
                <a:latin typeface="+mn-ea"/>
                <a:ea typeface="+mn-ea"/>
              </a:rPr>
              <a:t>标准文档的定义）</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ECB</a:t>
            </a:r>
            <a:r>
              <a:rPr lang="zh-CN" altLang="en-US" dirty="0">
                <a:latin typeface="+mn-ea"/>
                <a:ea typeface="+mn-ea"/>
              </a:rPr>
              <a:t>、</a:t>
            </a:r>
            <a:r>
              <a:rPr lang="en-US" altLang="zh-CN" dirty="0">
                <a:latin typeface="+mn-ea"/>
                <a:ea typeface="+mn-ea"/>
              </a:rPr>
              <a:t>CBC</a:t>
            </a:r>
            <a:r>
              <a:rPr lang="zh-CN" altLang="en-US" dirty="0">
                <a:latin typeface="+mn-ea"/>
                <a:ea typeface="+mn-ea"/>
              </a:rPr>
              <a:t>、</a:t>
            </a:r>
            <a:r>
              <a:rPr lang="en-US" altLang="zh-CN" dirty="0">
                <a:latin typeface="+mn-ea"/>
                <a:ea typeface="+mn-ea"/>
              </a:rPr>
              <a:t>CFB</a:t>
            </a:r>
            <a:r>
              <a:rPr lang="zh-CN" altLang="en-US" dirty="0">
                <a:latin typeface="+mn-ea"/>
                <a:ea typeface="+mn-ea"/>
              </a:rPr>
              <a:t>、</a:t>
            </a:r>
            <a:r>
              <a:rPr lang="en-US" altLang="zh-CN" dirty="0">
                <a:latin typeface="+mn-ea"/>
                <a:ea typeface="+mn-ea"/>
              </a:rPr>
              <a:t>OFB</a:t>
            </a:r>
            <a:r>
              <a:rPr lang="zh-CN" altLang="en-US" dirty="0">
                <a:latin typeface="+mn-ea"/>
                <a:ea typeface="+mn-ea"/>
              </a:rPr>
              <a:t>、</a:t>
            </a:r>
            <a:r>
              <a:rPr lang="en-US" altLang="zh-CN" dirty="0">
                <a:latin typeface="+mn-ea"/>
                <a:ea typeface="+mn-ea"/>
              </a:rPr>
              <a:t>CTR</a:t>
            </a: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典型模式之一</a:t>
            </a:r>
            <a:r>
              <a:rPr lang="en-US" altLang="zh-CN" dirty="0">
                <a:latin typeface="+mn-ea"/>
                <a:ea typeface="+mn-ea"/>
              </a:rPr>
              <a:t>——</a:t>
            </a:r>
            <a:r>
              <a:rPr lang="en-US" altLang="zh-CN" b="1" dirty="0">
                <a:solidFill>
                  <a:srgbClr val="C00000"/>
                </a:solidFill>
                <a:latin typeface="+mn-ea"/>
                <a:ea typeface="+mn-ea"/>
              </a:rPr>
              <a:t>ECB</a:t>
            </a:r>
            <a:r>
              <a:rPr lang="zh-CN" altLang="en-US" dirty="0">
                <a:latin typeface="+mn-ea"/>
                <a:ea typeface="+mn-ea"/>
              </a:rPr>
              <a:t>（右图）</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直接把明文分割成若干块，每块都用相同的密钥加密，最后把密文块再</a:t>
            </a:r>
            <a:r>
              <a:rPr lang="zh-CN" altLang="en-US" b="1" dirty="0">
                <a:solidFill>
                  <a:srgbClr val="C00000"/>
                </a:solidFill>
                <a:latin typeface="+mn-ea"/>
                <a:ea typeface="+mn-ea"/>
              </a:rPr>
              <a:t>拼起来</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缺点：重复的明文也会对应着</a:t>
            </a:r>
            <a:r>
              <a:rPr lang="zh-CN" altLang="en-US" b="1" dirty="0">
                <a:solidFill>
                  <a:srgbClr val="C00000"/>
                </a:solidFill>
                <a:latin typeface="+mn-ea"/>
                <a:ea typeface="+mn-ea"/>
              </a:rPr>
              <a:t>重复</a:t>
            </a:r>
            <a:r>
              <a:rPr lang="zh-CN" altLang="en-US" dirty="0">
                <a:latin typeface="+mn-ea"/>
                <a:ea typeface="+mn-ea"/>
              </a:rPr>
              <a:t>的密文</a:t>
            </a:r>
            <a:endParaRPr lang="en-US" altLang="zh-CN" dirty="0">
              <a:latin typeface="+mn-ea"/>
              <a:ea typeface="+mn-ea"/>
            </a:endParaRPr>
          </a:p>
        </p:txBody>
      </p:sp>
    </p:spTree>
    <p:extLst>
      <p:ext uri="{BB962C8B-B14F-4D97-AF65-F5344CB8AC3E}">
        <p14:creationId xmlns:p14="http://schemas.microsoft.com/office/powerpoint/2010/main" val="33628910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A97EB-0497-5CCA-C374-3CA6FD0AF316}"/>
              </a:ext>
            </a:extLst>
          </p:cNvPr>
          <p:cNvSpPr>
            <a:spLocks noGrp="1"/>
          </p:cNvSpPr>
          <p:nvPr>
            <p:ph type="title"/>
          </p:nvPr>
        </p:nvSpPr>
        <p:spPr/>
        <p:txBody>
          <a:bodyPr/>
          <a:lstStyle/>
          <a:p>
            <a:r>
              <a:rPr lang="zh-CN" altLang="en-US" dirty="0"/>
              <a:t>攻击对称密码算法</a:t>
            </a:r>
          </a:p>
        </p:txBody>
      </p:sp>
      <p:sp>
        <p:nvSpPr>
          <p:cNvPr id="7" name="文本框 6">
            <a:extLst>
              <a:ext uri="{FF2B5EF4-FFF2-40B4-BE49-F238E27FC236}">
                <a16:creationId xmlns:a16="http://schemas.microsoft.com/office/drawing/2014/main" id="{361BDE69-4B90-FF71-5A66-F0328AB6B8F9}"/>
              </a:ext>
            </a:extLst>
          </p:cNvPr>
          <p:cNvSpPr txBox="1"/>
          <p:nvPr/>
        </p:nvSpPr>
        <p:spPr>
          <a:xfrm>
            <a:off x="755271" y="1402617"/>
            <a:ext cx="3994150" cy="4216539"/>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暴力破解</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唯密文攻击：尝试所有可能的密钥，直到把密文解密为有语义的明文</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已知明文、密文，穷搜密钥</a:t>
            </a: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密码分析学</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依赖于算法的性质</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加上一些关于明文特性的知识</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甚至是一些示例明文</a:t>
            </a:r>
            <a:r>
              <a:rPr lang="en-US" altLang="zh-CN" dirty="0">
                <a:latin typeface="+mn-ea"/>
                <a:ea typeface="+mn-ea"/>
              </a:rPr>
              <a:t>-</a:t>
            </a:r>
            <a:r>
              <a:rPr lang="zh-CN" altLang="en-US" dirty="0">
                <a:latin typeface="+mn-ea"/>
                <a:ea typeface="+mn-ea"/>
              </a:rPr>
              <a:t>密文对</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利用算法的特性推断特定的明文或密钥</a:t>
            </a:r>
          </a:p>
        </p:txBody>
      </p:sp>
      <p:pic>
        <p:nvPicPr>
          <p:cNvPr id="3" name="Picture 4">
            <a:extLst>
              <a:ext uri="{FF2B5EF4-FFF2-40B4-BE49-F238E27FC236}">
                <a16:creationId xmlns:a16="http://schemas.microsoft.com/office/drawing/2014/main" id="{54D9F0E5-E26B-EBD0-408A-075D76EB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265" t="12529" r="9265" b="66222"/>
          <a:stretch>
            <a:fillRect/>
          </a:stretch>
        </p:blipFill>
        <p:spPr bwMode="auto">
          <a:xfrm>
            <a:off x="5547720" y="981076"/>
            <a:ext cx="633095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2A3F7260-244E-EB56-56D5-295685D50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33" t="7159" r="4633" b="25056"/>
          <a:stretch>
            <a:fillRect/>
          </a:stretch>
        </p:blipFill>
        <p:spPr bwMode="auto">
          <a:xfrm>
            <a:off x="7146333" y="3225590"/>
            <a:ext cx="3133725"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850315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A97EB-0497-5CCA-C374-3CA6FD0AF316}"/>
              </a:ext>
            </a:extLst>
          </p:cNvPr>
          <p:cNvSpPr>
            <a:spLocks noGrp="1"/>
          </p:cNvSpPr>
          <p:nvPr>
            <p:ph type="title"/>
          </p:nvPr>
        </p:nvSpPr>
        <p:spPr/>
        <p:txBody>
          <a:bodyPr/>
          <a:lstStyle/>
          <a:p>
            <a:r>
              <a:rPr lang="zh-CN" altLang="en-US" dirty="0"/>
              <a:t>序列密码</a:t>
            </a:r>
          </a:p>
        </p:txBody>
      </p:sp>
      <p:sp>
        <p:nvSpPr>
          <p:cNvPr id="7" name="文本框 6">
            <a:extLst>
              <a:ext uri="{FF2B5EF4-FFF2-40B4-BE49-F238E27FC236}">
                <a16:creationId xmlns:a16="http://schemas.microsoft.com/office/drawing/2014/main" id="{361BDE69-4B90-FF71-5A66-F0328AB6B8F9}"/>
              </a:ext>
            </a:extLst>
          </p:cNvPr>
          <p:cNvSpPr txBox="1"/>
          <p:nvPr/>
        </p:nvSpPr>
        <p:spPr>
          <a:xfrm>
            <a:off x="634865" y="1329431"/>
            <a:ext cx="5461135" cy="1354217"/>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序列密码（流密码）也是一种对称密码算法，明文与密钥流直接进行运算</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序列密码中，每个明文比特都与密钥流的相应比特进行异或，得到密文比特</a:t>
            </a:r>
            <a:endParaRPr lang="en-US" altLang="zh-CN" dirty="0">
              <a:latin typeface="+mn-ea"/>
              <a:ea typeface="+mn-ea"/>
            </a:endParaRPr>
          </a:p>
        </p:txBody>
      </p:sp>
      <p:pic>
        <p:nvPicPr>
          <p:cNvPr id="4" name="图片 3">
            <a:extLst>
              <a:ext uri="{FF2B5EF4-FFF2-40B4-BE49-F238E27FC236}">
                <a16:creationId xmlns:a16="http://schemas.microsoft.com/office/drawing/2014/main" id="{1552D339-BB63-200B-4942-086A9CFA02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7302" y="1677709"/>
            <a:ext cx="4729278" cy="3062208"/>
          </a:xfrm>
          <a:prstGeom prst="rect">
            <a:avLst/>
          </a:prstGeom>
        </p:spPr>
      </p:pic>
      <p:pic>
        <p:nvPicPr>
          <p:cNvPr id="6" name="图片 5">
            <a:extLst>
              <a:ext uri="{FF2B5EF4-FFF2-40B4-BE49-F238E27FC236}">
                <a16:creationId xmlns:a16="http://schemas.microsoft.com/office/drawing/2014/main" id="{D7785FAD-E3FD-38D8-C48A-4E119EF02019}"/>
              </a:ext>
            </a:extLst>
          </p:cNvPr>
          <p:cNvPicPr>
            <a:picLocks noChangeAspect="1"/>
          </p:cNvPicPr>
          <p:nvPr/>
        </p:nvPicPr>
        <p:blipFill>
          <a:blip r:embed="rId3"/>
          <a:stretch>
            <a:fillRect/>
          </a:stretch>
        </p:blipFill>
        <p:spPr>
          <a:xfrm>
            <a:off x="577850" y="3155125"/>
            <a:ext cx="5813730" cy="2486465"/>
          </a:xfrm>
          <a:prstGeom prst="rect">
            <a:avLst/>
          </a:prstGeom>
        </p:spPr>
      </p:pic>
      <p:sp>
        <p:nvSpPr>
          <p:cNvPr id="8" name="Rectangle 2">
            <a:extLst>
              <a:ext uri="{FF2B5EF4-FFF2-40B4-BE49-F238E27FC236}">
                <a16:creationId xmlns:a16="http://schemas.microsoft.com/office/drawing/2014/main" id="{3C388790-39B2-3B24-5159-B999EFC13128}"/>
              </a:ext>
            </a:extLst>
          </p:cNvPr>
          <p:cNvSpPr txBox="1">
            <a:spLocks noChangeArrowheads="1"/>
          </p:cNvSpPr>
          <p:nvPr/>
        </p:nvSpPr>
        <p:spPr bwMode="auto">
          <a:xfrm>
            <a:off x="2266824" y="5654878"/>
            <a:ext cx="2435783" cy="417512"/>
          </a:xfrm>
          <a:prstGeom prst="rect">
            <a:avLst/>
          </a:prstGeom>
          <a:solidFill>
            <a:schemeClr val="bg1"/>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kumimoji="1" lang="zh-CN" altLang="en-US" sz="2000" b="1" dirty="0">
                <a:solidFill>
                  <a:schemeClr val="accent1"/>
                </a:solidFill>
                <a:latin typeface="Century Gothic" panose="020B0502020202020204" pitchFamily="34" charset="0"/>
                <a:ea typeface="Heiti SC Light" charset="-122"/>
                <a:cs typeface="+mn-cs"/>
              </a:rPr>
              <a:t>序列密码加密原理</a:t>
            </a:r>
            <a:endParaRPr kumimoji="1" lang="en-US" altLang="en-US" sz="2000" b="1" dirty="0">
              <a:solidFill>
                <a:schemeClr val="accent1"/>
              </a:solidFill>
              <a:latin typeface="Century Gothic" panose="020B0502020202020204" pitchFamily="34" charset="0"/>
              <a:ea typeface="Heiti SC Light" charset="-122"/>
              <a:cs typeface="+mn-cs"/>
            </a:endParaRPr>
          </a:p>
        </p:txBody>
      </p:sp>
      <p:sp>
        <p:nvSpPr>
          <p:cNvPr id="9" name="Rectangle 2">
            <a:extLst>
              <a:ext uri="{FF2B5EF4-FFF2-40B4-BE49-F238E27FC236}">
                <a16:creationId xmlns:a16="http://schemas.microsoft.com/office/drawing/2014/main" id="{4A1D24BD-D7DE-0E48-5A10-2EBB0CD14F2E}"/>
              </a:ext>
            </a:extLst>
          </p:cNvPr>
          <p:cNvSpPr txBox="1">
            <a:spLocks noChangeArrowheads="1"/>
          </p:cNvSpPr>
          <p:nvPr/>
        </p:nvSpPr>
        <p:spPr bwMode="auto">
          <a:xfrm>
            <a:off x="6868846" y="4908665"/>
            <a:ext cx="4746652" cy="672407"/>
          </a:xfrm>
          <a:prstGeom prst="rect">
            <a:avLst/>
          </a:prstGeom>
          <a:solidFill>
            <a:schemeClr val="bg1"/>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kumimoji="1" lang="en-US" altLang="zh-CN" sz="2000" b="1" dirty="0">
                <a:solidFill>
                  <a:schemeClr val="accent1"/>
                </a:solidFill>
                <a:latin typeface="Century Gothic" panose="020B0502020202020204" pitchFamily="34" charset="0"/>
                <a:ea typeface="Heiti SC Light" charset="-122"/>
                <a:cs typeface="+mn-cs"/>
              </a:rPr>
              <a:t>A5/1</a:t>
            </a:r>
            <a:r>
              <a:rPr kumimoji="1" lang="zh-CN" altLang="en-US" sz="2000" b="1" dirty="0">
                <a:solidFill>
                  <a:schemeClr val="accent1"/>
                </a:solidFill>
                <a:latin typeface="Century Gothic" panose="020B0502020202020204" pitchFamily="34" charset="0"/>
                <a:ea typeface="Heiti SC Light" charset="-122"/>
                <a:cs typeface="+mn-cs"/>
              </a:rPr>
              <a:t>算法密钥生成器，</a:t>
            </a:r>
            <a:r>
              <a:rPr kumimoji="1" lang="en-US" altLang="zh-CN" sz="2000" b="1" dirty="0">
                <a:solidFill>
                  <a:schemeClr val="accent1"/>
                </a:solidFill>
                <a:latin typeface="Century Gothic" panose="020B0502020202020204" pitchFamily="34" charset="0"/>
                <a:ea typeface="Heiti SC Light" charset="-122"/>
                <a:cs typeface="+mn-cs"/>
              </a:rPr>
              <a:t>A5/1</a:t>
            </a:r>
            <a:r>
              <a:rPr kumimoji="1" lang="zh-CN" altLang="en-US" sz="2000" b="1" dirty="0">
                <a:solidFill>
                  <a:schemeClr val="accent1"/>
                </a:solidFill>
                <a:latin typeface="Century Gothic" panose="020B0502020202020204" pitchFamily="34" charset="0"/>
                <a:ea typeface="Heiti SC Light" charset="-122"/>
                <a:cs typeface="+mn-cs"/>
              </a:rPr>
              <a:t>算法是基于</a:t>
            </a:r>
            <a:r>
              <a:rPr kumimoji="1" lang="en-US" altLang="zh-CN" sz="2000" b="1" dirty="0">
                <a:solidFill>
                  <a:schemeClr val="accent1"/>
                </a:solidFill>
                <a:latin typeface="Century Gothic" panose="020B0502020202020204" pitchFamily="34" charset="0"/>
                <a:ea typeface="Heiti SC Light" charset="-122"/>
                <a:cs typeface="+mn-cs"/>
              </a:rPr>
              <a:t>LFSR</a:t>
            </a:r>
            <a:r>
              <a:rPr kumimoji="1" lang="zh-CN" altLang="en-US" sz="2000" b="1" dirty="0">
                <a:solidFill>
                  <a:schemeClr val="accent1"/>
                </a:solidFill>
                <a:latin typeface="Century Gothic" panose="020B0502020202020204" pitchFamily="34" charset="0"/>
                <a:ea typeface="Heiti SC Light" charset="-122"/>
                <a:cs typeface="+mn-cs"/>
              </a:rPr>
              <a:t>的流密码，用于移动通信加密</a:t>
            </a:r>
            <a:endParaRPr kumimoji="1" lang="en-US" altLang="en-US" sz="2000" b="1" dirty="0">
              <a:solidFill>
                <a:schemeClr val="accent1"/>
              </a:solidFill>
              <a:latin typeface="Century Gothic" panose="020B0502020202020204" pitchFamily="34" charset="0"/>
              <a:ea typeface="Heiti SC Light" charset="-122"/>
              <a:cs typeface="+mn-cs"/>
            </a:endParaRPr>
          </a:p>
        </p:txBody>
      </p:sp>
    </p:spTree>
    <p:extLst>
      <p:ext uri="{BB962C8B-B14F-4D97-AF65-F5344CB8AC3E}">
        <p14:creationId xmlns:p14="http://schemas.microsoft.com/office/powerpoint/2010/main" val="73994278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574759" y="1181656"/>
            <a:ext cx="6135653" cy="4955643"/>
            <a:chOff x="5936710" y="1353082"/>
            <a:chExt cx="6135653" cy="4955643"/>
          </a:xfrm>
        </p:grpSpPr>
        <p:sp>
          <p:nvSpPr>
            <p:cNvPr id="48" name="文本占位符 11"/>
            <p:cNvSpPr txBox="1"/>
            <p:nvPr/>
          </p:nvSpPr>
          <p:spPr>
            <a:xfrm>
              <a:off x="6909170" y="4065381"/>
              <a:ext cx="4190733" cy="483594"/>
            </a:xfrm>
            <a:prstGeom prst="rect">
              <a:avLst/>
            </a:prstGeom>
          </p:spPr>
          <p:txBody>
            <a:bodyPr vert="horz"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2</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49" name="文本占位符 12"/>
            <p:cNvSpPr txBox="1"/>
            <p:nvPr/>
          </p:nvSpPr>
          <p:spPr>
            <a:xfrm>
              <a:off x="5936710" y="3031304"/>
              <a:ext cx="6135653" cy="795391"/>
            </a:xfrm>
            <a:prstGeom prst="rect">
              <a:avLst/>
            </a:prstGeom>
          </p:spPr>
          <p:txBody>
            <a:bodyPr vert="horz" lIns="0" tIns="0" rIns="0" bIns="0" rtlCol="0" anchor="ctr">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lang="zh-CN" altLang="en-US" dirty="0">
                  <a:solidFill>
                    <a:schemeClr val="tx1"/>
                  </a:solidFill>
                  <a:latin typeface="微软雅黑" panose="020B0503020204020204" pitchFamily="34" charset="-122"/>
                  <a:ea typeface="微软雅黑" panose="020B0503020204020204" pitchFamily="34" charset="-122"/>
                </a:rPr>
                <a:t>问题</a:t>
              </a:r>
              <a:r>
                <a:rPr lang="en-US" altLang="zh-CN" dirty="0">
                  <a:solidFill>
                    <a:schemeClr val="tx1"/>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：对称加密的密钥哪来的？</a:t>
              </a:r>
              <a:endParaRPr lang="zh-CN" altLang="en-US" dirty="0">
                <a:solidFill>
                  <a:schemeClr val="tx1"/>
                </a:solidFill>
                <a:latin typeface="微软雅黑" panose="020B0503020204020204" pitchFamily="34" charset="-122"/>
                <a:ea typeface="微软雅黑" panose="020B0503020204020204" pitchFamily="34" charset="-122"/>
                <a:sym typeface="+mn-lt"/>
              </a:endParaRP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7" y="6153823"/>
              <a:ext cx="1001207" cy="154902"/>
              <a:chOff x="7957225" y="6063574"/>
              <a:chExt cx="1508992"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5"/>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直观想象：对称加密的密钥哪来的？</a:t>
            </a:r>
          </a:p>
        </p:txBody>
      </p:sp>
      <p:grpSp>
        <p:nvGrpSpPr>
          <p:cNvPr id="26" name="组合 25"/>
          <p:cNvGrpSpPr/>
          <p:nvPr/>
        </p:nvGrpSpPr>
        <p:grpSpPr>
          <a:xfrm>
            <a:off x="678857" y="1518219"/>
            <a:ext cx="2160001" cy="4318673"/>
            <a:chOff x="678857" y="1565844"/>
            <a:chExt cx="2160001" cy="4318673"/>
          </a:xfrm>
        </p:grpSpPr>
        <p:sp>
          <p:nvSpPr>
            <p:cNvPr id="31" name="矩形 30"/>
            <p:cNvSpPr/>
            <p:nvPr/>
          </p:nvSpPr>
          <p:spPr>
            <a:xfrm>
              <a:off x="678857"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32" name="文本框 31"/>
            <p:cNvSpPr txBox="1"/>
            <p:nvPr/>
          </p:nvSpPr>
          <p:spPr>
            <a:xfrm>
              <a:off x="678857" y="1565844"/>
              <a:ext cx="1708160" cy="400110"/>
            </a:xfrm>
            <a:prstGeom prst="rect">
              <a:avLst/>
            </a:prstGeom>
            <a:noFill/>
          </p:spPr>
          <p:txBody>
            <a:bodyPr wrap="none" lIns="0" rtlCol="0">
              <a:spAutoFit/>
            </a:bodyPr>
            <a:lstStyle/>
            <a:p>
              <a:pPr eaLnBrk="1"/>
              <a:r>
                <a:rPr lang="zh-CN" altLang="en-US" sz="2000" b="1" spc="100" dirty="0">
                  <a:solidFill>
                    <a:schemeClr val="accent1"/>
                  </a:solidFill>
                </a:rPr>
                <a:t>当面直接递交</a:t>
              </a:r>
            </a:p>
          </p:txBody>
        </p:sp>
        <p:sp>
          <p:nvSpPr>
            <p:cNvPr id="33" name="文本框 32"/>
            <p:cNvSpPr txBox="1"/>
            <p:nvPr/>
          </p:nvSpPr>
          <p:spPr>
            <a:xfrm>
              <a:off x="678858" y="2500706"/>
              <a:ext cx="2160000" cy="3383811"/>
            </a:xfrm>
            <a:prstGeom prst="rect">
              <a:avLst/>
            </a:prstGeom>
            <a:noFill/>
          </p:spPr>
          <p:txBody>
            <a:bodyPr wrap="square" lIns="0" rtlCol="0">
              <a:normAutofit/>
            </a:bodyPr>
            <a:lstStyle/>
            <a:p>
              <a:pPr algn="just" eaLnBrk="1">
                <a:lnSpc>
                  <a:spcPct val="150000"/>
                </a:lnSpc>
              </a:pPr>
              <a:r>
                <a:rPr lang="en-US" altLang="zh-CN" sz="1600" spc="100" dirty="0"/>
                <a:t>A</a:t>
              </a:r>
              <a:r>
                <a:rPr lang="zh-CN" altLang="en-US" sz="1600" spc="100" dirty="0"/>
                <a:t>选择密钥，当面交给</a:t>
              </a:r>
              <a:r>
                <a:rPr lang="en-US" altLang="zh-CN" sz="1600" spc="100" dirty="0"/>
                <a:t>B</a:t>
              </a:r>
            </a:p>
            <a:p>
              <a:pPr algn="just" eaLnBrk="1">
                <a:lnSpc>
                  <a:spcPct val="150000"/>
                </a:lnSpc>
              </a:pPr>
              <a:r>
                <a:rPr lang="zh-CN" altLang="en-US" sz="1600" b="1" spc="100" dirty="0">
                  <a:solidFill>
                    <a:srgbClr val="C00000"/>
                  </a:solidFill>
                </a:rPr>
                <a:t>评价：</a:t>
              </a:r>
              <a:r>
                <a:rPr lang="zh-CN" altLang="en-US" sz="1600" spc="100" dirty="0"/>
                <a:t>信息时代这么做显然太麻烦了</a:t>
              </a:r>
            </a:p>
          </p:txBody>
        </p:sp>
      </p:grpSp>
      <p:grpSp>
        <p:nvGrpSpPr>
          <p:cNvPr id="34" name="组合 33"/>
          <p:cNvGrpSpPr/>
          <p:nvPr/>
        </p:nvGrpSpPr>
        <p:grpSpPr>
          <a:xfrm>
            <a:off x="3570285" y="1518219"/>
            <a:ext cx="2246769" cy="4318673"/>
            <a:chOff x="3570285" y="1565844"/>
            <a:chExt cx="2246769" cy="4318673"/>
          </a:xfrm>
        </p:grpSpPr>
        <p:sp>
          <p:nvSpPr>
            <p:cNvPr id="35" name="矩形 34"/>
            <p:cNvSpPr/>
            <p:nvPr/>
          </p:nvSpPr>
          <p:spPr>
            <a:xfrm>
              <a:off x="3570285"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36" name="文本框 35"/>
            <p:cNvSpPr txBox="1"/>
            <p:nvPr/>
          </p:nvSpPr>
          <p:spPr>
            <a:xfrm>
              <a:off x="3570285" y="1565844"/>
              <a:ext cx="2246769" cy="400110"/>
            </a:xfrm>
            <a:prstGeom prst="rect">
              <a:avLst/>
            </a:prstGeom>
            <a:noFill/>
          </p:spPr>
          <p:txBody>
            <a:bodyPr wrap="none" lIns="0" rtlCol="0">
              <a:spAutoFit/>
            </a:bodyPr>
            <a:lstStyle/>
            <a:p>
              <a:pPr eaLnBrk="1"/>
              <a:r>
                <a:rPr lang="zh-CN" altLang="en-US" sz="2000" b="1" spc="100" dirty="0">
                  <a:solidFill>
                    <a:schemeClr val="accent1"/>
                  </a:solidFill>
                </a:rPr>
                <a:t>可信中心当面递交</a:t>
              </a:r>
            </a:p>
          </p:txBody>
        </p:sp>
        <p:sp>
          <p:nvSpPr>
            <p:cNvPr id="37" name="文本框 36"/>
            <p:cNvSpPr txBox="1"/>
            <p:nvPr/>
          </p:nvSpPr>
          <p:spPr>
            <a:xfrm>
              <a:off x="3570286" y="2500706"/>
              <a:ext cx="2160000" cy="3383811"/>
            </a:xfrm>
            <a:prstGeom prst="rect">
              <a:avLst/>
            </a:prstGeom>
            <a:noFill/>
          </p:spPr>
          <p:txBody>
            <a:bodyPr wrap="square" lIns="0" rtlCol="0">
              <a:normAutofit/>
            </a:bodyPr>
            <a:lstStyle/>
            <a:p>
              <a:pPr algn="just" eaLnBrk="1">
                <a:lnSpc>
                  <a:spcPct val="150000"/>
                </a:lnSpc>
              </a:pPr>
              <a:r>
                <a:rPr lang="zh-CN" altLang="en-US" sz="1600" spc="100" dirty="0"/>
                <a:t>第三方选择密钥后，当面交</a:t>
              </a:r>
              <a:r>
                <a:rPr lang="en-US" altLang="zh-CN" sz="1600" spc="100" dirty="0"/>
                <a:t>A</a:t>
              </a:r>
              <a:r>
                <a:rPr lang="zh-CN" altLang="en-US" sz="1600" spc="100" dirty="0"/>
                <a:t>和</a:t>
              </a:r>
              <a:r>
                <a:rPr lang="en-US" altLang="zh-CN" sz="1600" spc="100" dirty="0"/>
                <a:t>B</a:t>
              </a:r>
            </a:p>
            <a:p>
              <a:pPr algn="just" eaLnBrk="1">
                <a:lnSpc>
                  <a:spcPct val="150000"/>
                </a:lnSpc>
              </a:pPr>
              <a:r>
                <a:rPr lang="zh-CN" altLang="en-US" sz="1600" b="1" spc="100" dirty="0">
                  <a:solidFill>
                    <a:srgbClr val="C00000"/>
                  </a:solidFill>
                </a:rPr>
                <a:t>评价：</a:t>
              </a:r>
              <a:r>
                <a:rPr lang="zh-CN" altLang="en-US" sz="1600" spc="100" dirty="0"/>
                <a:t>如果用户太多（排列组合后情况更多），当面显然不现实</a:t>
              </a:r>
            </a:p>
          </p:txBody>
        </p:sp>
      </p:grpSp>
      <p:grpSp>
        <p:nvGrpSpPr>
          <p:cNvPr id="38" name="组合 37"/>
          <p:cNvGrpSpPr/>
          <p:nvPr/>
        </p:nvGrpSpPr>
        <p:grpSpPr>
          <a:xfrm>
            <a:off x="6461713" y="1518219"/>
            <a:ext cx="2160001" cy="4318673"/>
            <a:chOff x="6461713" y="1565844"/>
            <a:chExt cx="2160001" cy="4318673"/>
          </a:xfrm>
        </p:grpSpPr>
        <p:sp>
          <p:nvSpPr>
            <p:cNvPr id="39" name="矩形 38"/>
            <p:cNvSpPr/>
            <p:nvPr/>
          </p:nvSpPr>
          <p:spPr>
            <a:xfrm>
              <a:off x="6461713"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40" name="文本框 39"/>
            <p:cNvSpPr txBox="1"/>
            <p:nvPr/>
          </p:nvSpPr>
          <p:spPr>
            <a:xfrm>
              <a:off x="6461713" y="1565844"/>
              <a:ext cx="1169551" cy="400110"/>
            </a:xfrm>
            <a:prstGeom prst="rect">
              <a:avLst/>
            </a:prstGeom>
            <a:noFill/>
          </p:spPr>
          <p:txBody>
            <a:bodyPr wrap="none" lIns="0" rtlCol="0">
              <a:spAutoFit/>
            </a:bodyPr>
            <a:lstStyle/>
            <a:p>
              <a:pPr eaLnBrk="1"/>
              <a:r>
                <a:rPr lang="zh-CN" altLang="en-US" sz="2000" b="1" spc="100" dirty="0">
                  <a:solidFill>
                    <a:schemeClr val="accent1"/>
                  </a:solidFill>
                </a:rPr>
                <a:t>密钥更换</a:t>
              </a:r>
            </a:p>
          </p:txBody>
        </p:sp>
        <p:sp>
          <p:nvSpPr>
            <p:cNvPr id="41" name="文本框 40"/>
            <p:cNvSpPr txBox="1"/>
            <p:nvPr/>
          </p:nvSpPr>
          <p:spPr>
            <a:xfrm>
              <a:off x="6461714" y="2500706"/>
              <a:ext cx="2160000" cy="3383811"/>
            </a:xfrm>
            <a:prstGeom prst="rect">
              <a:avLst/>
            </a:prstGeom>
            <a:noFill/>
          </p:spPr>
          <p:txBody>
            <a:bodyPr wrap="square" lIns="0" rtlCol="0">
              <a:normAutofit/>
            </a:bodyPr>
            <a:lstStyle/>
            <a:p>
              <a:pPr algn="just" eaLnBrk="1">
                <a:lnSpc>
                  <a:spcPct val="150000"/>
                </a:lnSpc>
              </a:pPr>
              <a:r>
                <a:rPr lang="zh-CN" altLang="en-US" sz="1600" spc="100" dirty="0"/>
                <a:t>如果</a:t>
              </a:r>
              <a:r>
                <a:rPr lang="en-US" altLang="zh-CN" sz="1600" spc="100" dirty="0"/>
                <a:t>A</a:t>
              </a:r>
              <a:r>
                <a:rPr lang="zh-CN" altLang="en-US" sz="1600" spc="100" dirty="0"/>
                <a:t>和</a:t>
              </a:r>
              <a:r>
                <a:rPr lang="en-US" altLang="zh-CN" sz="1600" spc="100" dirty="0"/>
                <a:t>B</a:t>
              </a:r>
              <a:r>
                <a:rPr lang="zh-CN" altLang="en-US" sz="1600" spc="100" dirty="0"/>
                <a:t>曾经使用过旧的密钥，则</a:t>
              </a:r>
              <a:r>
                <a:rPr lang="en-US" altLang="zh-CN" sz="1600" spc="100" dirty="0"/>
                <a:t>A</a:t>
              </a:r>
              <a:r>
                <a:rPr lang="zh-CN" altLang="en-US" sz="1600" spc="100" dirty="0"/>
                <a:t>可以用旧密钥加密一个新的密钥，再发给</a:t>
              </a:r>
              <a:r>
                <a:rPr lang="en-US" altLang="zh-CN" sz="1600" spc="100" dirty="0"/>
                <a:t>B</a:t>
              </a:r>
            </a:p>
            <a:p>
              <a:pPr algn="just" eaLnBrk="1">
                <a:lnSpc>
                  <a:spcPct val="150000"/>
                </a:lnSpc>
              </a:pPr>
              <a:r>
                <a:rPr lang="zh-CN" altLang="en-US" sz="1600" b="1" spc="100" dirty="0">
                  <a:solidFill>
                    <a:srgbClr val="C00000"/>
                  </a:solidFill>
                </a:rPr>
                <a:t>评价：</a:t>
              </a:r>
              <a:r>
                <a:rPr lang="zh-CN" altLang="en-US" sz="1600" spc="100" dirty="0"/>
                <a:t>如果攻击者曾经攻破一个密钥，那么之后的所有密钥都不安全了</a:t>
              </a:r>
            </a:p>
          </p:txBody>
        </p:sp>
      </p:grpSp>
      <p:grpSp>
        <p:nvGrpSpPr>
          <p:cNvPr id="42" name="组合 41"/>
          <p:cNvGrpSpPr/>
          <p:nvPr/>
        </p:nvGrpSpPr>
        <p:grpSpPr>
          <a:xfrm>
            <a:off x="9353141" y="1518219"/>
            <a:ext cx="2246769" cy="4318673"/>
            <a:chOff x="9353141" y="1565844"/>
            <a:chExt cx="2246769" cy="4318673"/>
          </a:xfrm>
        </p:grpSpPr>
        <p:sp>
          <p:nvSpPr>
            <p:cNvPr id="43" name="矩形 42"/>
            <p:cNvSpPr/>
            <p:nvPr/>
          </p:nvSpPr>
          <p:spPr>
            <a:xfrm>
              <a:off x="9353141"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44" name="文本框 43"/>
            <p:cNvSpPr txBox="1"/>
            <p:nvPr/>
          </p:nvSpPr>
          <p:spPr>
            <a:xfrm>
              <a:off x="9353141" y="1565844"/>
              <a:ext cx="2246769" cy="400110"/>
            </a:xfrm>
            <a:prstGeom prst="rect">
              <a:avLst/>
            </a:prstGeom>
            <a:noFill/>
          </p:spPr>
          <p:txBody>
            <a:bodyPr wrap="none" lIns="0" rtlCol="0">
              <a:spAutoFit/>
            </a:bodyPr>
            <a:lstStyle/>
            <a:p>
              <a:pPr eaLnBrk="1"/>
              <a:r>
                <a:rPr lang="zh-CN" altLang="en-US" sz="2000" b="1" spc="100" dirty="0">
                  <a:solidFill>
                    <a:schemeClr val="accent1"/>
                  </a:solidFill>
                </a:rPr>
                <a:t>可信中心链路加密</a:t>
              </a:r>
            </a:p>
          </p:txBody>
        </p:sp>
        <p:sp>
          <p:nvSpPr>
            <p:cNvPr id="45" name="文本框 44"/>
            <p:cNvSpPr txBox="1"/>
            <p:nvPr/>
          </p:nvSpPr>
          <p:spPr>
            <a:xfrm>
              <a:off x="9353142" y="2500706"/>
              <a:ext cx="2160000" cy="3383811"/>
            </a:xfrm>
            <a:prstGeom prst="rect">
              <a:avLst/>
            </a:prstGeom>
            <a:noFill/>
          </p:spPr>
          <p:txBody>
            <a:bodyPr wrap="square" lIns="0" rtlCol="0">
              <a:normAutofit/>
            </a:bodyPr>
            <a:lstStyle/>
            <a:p>
              <a:pPr algn="just" eaLnBrk="1">
                <a:lnSpc>
                  <a:spcPct val="150000"/>
                </a:lnSpc>
              </a:pPr>
              <a:r>
                <a:rPr lang="en-US" altLang="zh-CN" sz="1600" spc="100" dirty="0"/>
                <a:t>A</a:t>
              </a:r>
              <a:r>
                <a:rPr lang="zh-CN" altLang="en-US" sz="1600" spc="100" dirty="0"/>
                <a:t>和</a:t>
              </a:r>
              <a:r>
                <a:rPr lang="en-US" altLang="zh-CN" sz="1600" spc="100" dirty="0"/>
                <a:t>B</a:t>
              </a:r>
              <a:r>
                <a:rPr lang="zh-CN" altLang="en-US" sz="1600" spc="100" dirty="0"/>
                <a:t>与第三方</a:t>
              </a:r>
              <a:r>
                <a:rPr lang="en-US" altLang="zh-CN" sz="1600" spc="100" dirty="0"/>
                <a:t>C</a:t>
              </a:r>
              <a:r>
                <a:rPr lang="zh-CN" altLang="en-US" sz="1600" spc="100" dirty="0"/>
                <a:t>之间均有加密连接，</a:t>
              </a:r>
              <a:r>
                <a:rPr lang="en-US" altLang="zh-CN" sz="1600" spc="100" dirty="0"/>
                <a:t>C</a:t>
              </a:r>
              <a:r>
                <a:rPr lang="zh-CN" altLang="en-US" sz="1600" spc="100" dirty="0"/>
                <a:t>利用加密链路来发送密钥</a:t>
              </a:r>
            </a:p>
            <a:p>
              <a:pPr algn="just" eaLnBrk="1">
                <a:lnSpc>
                  <a:spcPct val="150000"/>
                </a:lnSpc>
              </a:pPr>
              <a:r>
                <a:rPr lang="zh-CN" altLang="en-US" sz="1600" b="1" spc="100" dirty="0">
                  <a:solidFill>
                    <a:srgbClr val="C00000"/>
                  </a:solidFill>
                </a:rPr>
                <a:t>评价：</a:t>
              </a:r>
              <a:r>
                <a:rPr lang="zh-CN" altLang="en-US" sz="1600" spc="100" dirty="0"/>
                <a:t>直观想象中，已经是最理想的方法了</a:t>
              </a:r>
            </a:p>
          </p:txBody>
        </p:sp>
      </p:grpSp>
      <p:cxnSp>
        <p:nvCxnSpPr>
          <p:cNvPr id="46" name="直接连接符 45"/>
          <p:cNvCxnSpPr/>
          <p:nvPr/>
        </p:nvCxnSpPr>
        <p:spPr>
          <a:xfrm>
            <a:off x="3227985"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091989"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955992"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47290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B5B96-7EBB-E9A1-3DD8-ED7D98E85432}"/>
              </a:ext>
            </a:extLst>
          </p:cNvPr>
          <p:cNvSpPr>
            <a:spLocks noGrp="1"/>
          </p:cNvSpPr>
          <p:nvPr>
            <p:ph type="title"/>
          </p:nvPr>
        </p:nvSpPr>
        <p:spPr/>
        <p:txBody>
          <a:bodyPr/>
          <a:lstStyle/>
          <a:p>
            <a:r>
              <a:rPr lang="zh-CN" altLang="en-US" dirty="0"/>
              <a:t>直观想象中密钥分发的最佳方案</a:t>
            </a:r>
          </a:p>
        </p:txBody>
      </p:sp>
      <p:pic>
        <p:nvPicPr>
          <p:cNvPr id="3" name="Picture 4" descr="f10.pdf                                                        00ABB570  Mnementh                      BEAE7A2F:">
            <a:extLst>
              <a:ext uri="{FF2B5EF4-FFF2-40B4-BE49-F238E27FC236}">
                <a16:creationId xmlns:a16="http://schemas.microsoft.com/office/drawing/2014/main" id="{289D3641-9782-9876-6EC1-DC07EDC097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0" t="10537" r="3580" b="22029"/>
          <a:stretch/>
        </p:blipFill>
        <p:spPr bwMode="auto">
          <a:xfrm>
            <a:off x="1456547" y="992750"/>
            <a:ext cx="9128095" cy="5124979"/>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635990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5508609" y="994374"/>
            <a:ext cx="5561030" cy="1098506"/>
            <a:chOff x="5337036" y="1031947"/>
            <a:chExt cx="5561030"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4514056" cy="798646"/>
              <a:chOff x="6384011" y="1247332"/>
              <a:chExt cx="4514056" cy="791687"/>
            </a:xfrm>
          </p:grpSpPr>
          <p:sp>
            <p:nvSpPr>
              <p:cNvPr id="48" name="文本框 47"/>
              <p:cNvSpPr txBox="1"/>
              <p:nvPr/>
            </p:nvSpPr>
            <p:spPr>
              <a:xfrm>
                <a:off x="6384011" y="1247332"/>
                <a:ext cx="4514056"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如何解决加密通信问题？</a:t>
                </a:r>
              </a:p>
            </p:txBody>
          </p:sp>
          <p:sp>
            <p:nvSpPr>
              <p:cNvPr id="49" name="文本框 4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0" name="组合 49"/>
          <p:cNvGrpSpPr/>
          <p:nvPr/>
        </p:nvGrpSpPr>
        <p:grpSpPr>
          <a:xfrm>
            <a:off x="5508609" y="4024872"/>
            <a:ext cx="6381768" cy="1098506"/>
            <a:chOff x="5337036" y="1031947"/>
            <a:chExt cx="6381768" cy="1098506"/>
          </a:xfrm>
        </p:grpSpPr>
        <p:sp>
          <p:nvSpPr>
            <p:cNvPr id="51" name="文本框 5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grpSp>
          <p:nvGrpSpPr>
            <p:cNvPr id="52" name="组合 51"/>
            <p:cNvGrpSpPr/>
            <p:nvPr/>
          </p:nvGrpSpPr>
          <p:grpSpPr>
            <a:xfrm>
              <a:off x="6384010" y="1248904"/>
              <a:ext cx="5334794" cy="798646"/>
              <a:chOff x="6384011" y="1247332"/>
              <a:chExt cx="5334794" cy="791687"/>
            </a:xfrm>
          </p:grpSpPr>
          <p:sp>
            <p:nvSpPr>
              <p:cNvPr id="53" name="文本框 52"/>
              <p:cNvSpPr txBox="1"/>
              <p:nvPr/>
            </p:nvSpPr>
            <p:spPr>
              <a:xfrm>
                <a:off x="6384011" y="1247332"/>
                <a:ext cx="5334794"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你怎么证明你的公钥是你的？</a:t>
                </a:r>
              </a:p>
            </p:txBody>
          </p:sp>
          <p:sp>
            <p:nvSpPr>
              <p:cNvPr id="54" name="文本框 5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5508609" y="2004540"/>
            <a:ext cx="5561030" cy="1098506"/>
            <a:chOff x="5337036" y="1031947"/>
            <a:chExt cx="5561030"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4514056" cy="798646"/>
              <a:chOff x="6384011" y="1247332"/>
              <a:chExt cx="4514056" cy="791687"/>
            </a:xfrm>
          </p:grpSpPr>
          <p:sp>
            <p:nvSpPr>
              <p:cNvPr id="58" name="文本框 57"/>
              <p:cNvSpPr txBox="1"/>
              <p:nvPr/>
            </p:nvSpPr>
            <p:spPr>
              <a:xfrm>
                <a:off x="6384011" y="1247332"/>
                <a:ext cx="4514056"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对称加密的密钥哪来的？</a:t>
                </a:r>
              </a:p>
            </p:txBody>
          </p:sp>
          <p:sp>
            <p:nvSpPr>
              <p:cNvPr id="59" name="文本框 5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60" name="组合 59"/>
          <p:cNvGrpSpPr/>
          <p:nvPr/>
        </p:nvGrpSpPr>
        <p:grpSpPr>
          <a:xfrm>
            <a:off x="5508609" y="3014706"/>
            <a:ext cx="5561030" cy="1098506"/>
            <a:chOff x="5337036" y="1031947"/>
            <a:chExt cx="5561030" cy="1098506"/>
          </a:xfrm>
        </p:grpSpPr>
        <p:sp>
          <p:nvSpPr>
            <p:cNvPr id="61" name="文本框 6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4514056" cy="798646"/>
              <a:chOff x="6384011" y="1247332"/>
              <a:chExt cx="4514056" cy="791687"/>
            </a:xfrm>
          </p:grpSpPr>
          <p:sp>
            <p:nvSpPr>
              <p:cNvPr id="63" name="文本框 62"/>
              <p:cNvSpPr txBox="1"/>
              <p:nvPr/>
            </p:nvSpPr>
            <p:spPr>
              <a:xfrm>
                <a:off x="6384011" y="1247332"/>
                <a:ext cx="4514056"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如何解决身份认证问题？</a:t>
                </a:r>
              </a:p>
            </p:txBody>
          </p:sp>
          <p:sp>
            <p:nvSpPr>
              <p:cNvPr id="64" name="文本框 6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2" name="组合 1">
            <a:extLst>
              <a:ext uri="{FF2B5EF4-FFF2-40B4-BE49-F238E27FC236}">
                <a16:creationId xmlns:a16="http://schemas.microsoft.com/office/drawing/2014/main" id="{7B469BCE-F5E5-44F9-9E61-1616BB27822E}"/>
              </a:ext>
            </a:extLst>
          </p:cNvPr>
          <p:cNvGrpSpPr/>
          <p:nvPr/>
        </p:nvGrpSpPr>
        <p:grpSpPr>
          <a:xfrm>
            <a:off x="5508609" y="5035037"/>
            <a:ext cx="6381768" cy="1098506"/>
            <a:chOff x="5337036" y="1031947"/>
            <a:chExt cx="6381768" cy="1098506"/>
          </a:xfrm>
        </p:grpSpPr>
        <p:sp>
          <p:nvSpPr>
            <p:cNvPr id="3" name="文本框 2">
              <a:extLst>
                <a:ext uri="{FF2B5EF4-FFF2-40B4-BE49-F238E27FC236}">
                  <a16:creationId xmlns:a16="http://schemas.microsoft.com/office/drawing/2014/main" id="{F4FB78D5-DB16-280E-CC68-4590B27785DF}"/>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5</a:t>
              </a:r>
              <a:endParaRPr lang="zh-CN" altLang="en-US" sz="6000" b="1" i="1" dirty="0">
                <a:solidFill>
                  <a:schemeClr val="accent1"/>
                </a:solidFill>
                <a:cs typeface="+mn-ea"/>
                <a:sym typeface="+mn-lt"/>
              </a:endParaRPr>
            </a:p>
          </p:txBody>
        </p:sp>
        <p:grpSp>
          <p:nvGrpSpPr>
            <p:cNvPr id="4" name="组合 3">
              <a:extLst>
                <a:ext uri="{FF2B5EF4-FFF2-40B4-BE49-F238E27FC236}">
                  <a16:creationId xmlns:a16="http://schemas.microsoft.com/office/drawing/2014/main" id="{449A290C-C53A-6200-8729-10BDF2683716}"/>
                </a:ext>
              </a:extLst>
            </p:cNvPr>
            <p:cNvGrpSpPr/>
            <p:nvPr/>
          </p:nvGrpSpPr>
          <p:grpSpPr>
            <a:xfrm>
              <a:off x="6384010" y="1248904"/>
              <a:ext cx="5334794" cy="798646"/>
              <a:chOff x="6384011" y="1247332"/>
              <a:chExt cx="5334794" cy="791687"/>
            </a:xfrm>
          </p:grpSpPr>
          <p:sp>
            <p:nvSpPr>
              <p:cNvPr id="5" name="文本框 4">
                <a:extLst>
                  <a:ext uri="{FF2B5EF4-FFF2-40B4-BE49-F238E27FC236}">
                    <a16:creationId xmlns:a16="http://schemas.microsoft.com/office/drawing/2014/main" id="{279CC889-2F0A-EE72-0C9D-7B4FB18898D3}"/>
                  </a:ext>
                </a:extLst>
              </p:cNvPr>
              <p:cNvSpPr txBox="1"/>
              <p:nvPr/>
            </p:nvSpPr>
            <p:spPr>
              <a:xfrm>
                <a:off x="6384011" y="1247332"/>
                <a:ext cx="5334794"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数字签名中消息过长怎么办？</a:t>
                </a:r>
              </a:p>
            </p:txBody>
          </p:sp>
          <p:sp>
            <p:nvSpPr>
              <p:cNvPr id="6" name="文本框 5">
                <a:extLst>
                  <a:ext uri="{FF2B5EF4-FFF2-40B4-BE49-F238E27FC236}">
                    <a16:creationId xmlns:a16="http://schemas.microsoft.com/office/drawing/2014/main" id="{DED562F7-6481-C435-E4C0-6261FDEB2FF8}"/>
                  </a:ext>
                </a:extLst>
              </p:cNvPr>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spTree>
    <p:extLst>
      <p:ext uri="{BB962C8B-B14F-4D97-AF65-F5344CB8AC3E}">
        <p14:creationId xmlns:p14="http://schemas.microsoft.com/office/powerpoint/2010/main" val="3851746717"/>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B5B96-7EBB-E9A1-3DD8-ED7D98E85432}"/>
              </a:ext>
            </a:extLst>
          </p:cNvPr>
          <p:cNvSpPr>
            <a:spLocks noGrp="1"/>
          </p:cNvSpPr>
          <p:nvPr>
            <p:ph type="title"/>
          </p:nvPr>
        </p:nvSpPr>
        <p:spPr/>
        <p:txBody>
          <a:bodyPr/>
          <a:lstStyle/>
          <a:p>
            <a:r>
              <a:rPr lang="zh-CN" altLang="en-US" dirty="0"/>
              <a:t>科学方法</a:t>
            </a:r>
            <a:r>
              <a:rPr lang="en-US" altLang="zh-CN" dirty="0"/>
              <a:t>1</a:t>
            </a:r>
            <a:r>
              <a:rPr lang="zh-CN" altLang="en-US" dirty="0"/>
              <a:t>：密钥交换协议</a:t>
            </a:r>
          </a:p>
        </p:txBody>
      </p:sp>
      <p:grpSp>
        <p:nvGrpSpPr>
          <p:cNvPr id="4" name="组合 5">
            <a:extLst>
              <a:ext uri="{FF2B5EF4-FFF2-40B4-BE49-F238E27FC236}">
                <a16:creationId xmlns:a16="http://schemas.microsoft.com/office/drawing/2014/main" id="{3A520159-648D-3C18-40E1-D8B6118DD8C0}"/>
              </a:ext>
            </a:extLst>
          </p:cNvPr>
          <p:cNvGrpSpPr>
            <a:grpSpLocks/>
          </p:cNvGrpSpPr>
          <p:nvPr/>
        </p:nvGrpSpPr>
        <p:grpSpPr bwMode="auto">
          <a:xfrm>
            <a:off x="2711738" y="1265946"/>
            <a:ext cx="6768523" cy="3067050"/>
            <a:chOff x="583065" y="1895475"/>
            <a:chExt cx="7445319" cy="3067050"/>
          </a:xfrm>
        </p:grpSpPr>
        <p:pic>
          <p:nvPicPr>
            <p:cNvPr id="5" name="Picture 6">
              <a:extLst>
                <a:ext uri="{FF2B5EF4-FFF2-40B4-BE49-F238E27FC236}">
                  <a16:creationId xmlns:a16="http://schemas.microsoft.com/office/drawing/2014/main" id="{E1BA975D-B6A8-6876-F1C8-477A01AD3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65" y="2138008"/>
              <a:ext cx="2471777" cy="2581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
              <a:extLst>
                <a:ext uri="{FF2B5EF4-FFF2-40B4-BE49-F238E27FC236}">
                  <a16:creationId xmlns:a16="http://schemas.microsoft.com/office/drawing/2014/main" id="{ECB518BF-6746-6886-8EE1-C46D3196E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359" y="1895475"/>
              <a:ext cx="2105025"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a:extLst>
                <a:ext uri="{FF2B5EF4-FFF2-40B4-BE49-F238E27FC236}">
                  <a16:creationId xmlns:a16="http://schemas.microsoft.com/office/drawing/2014/main" id="{508B746B-EDDF-011C-B847-B57F15B536F6}"/>
                </a:ext>
              </a:extLst>
            </p:cNvPr>
            <p:cNvCxnSpPr/>
            <p:nvPr/>
          </p:nvCxnSpPr>
          <p:spPr>
            <a:xfrm>
              <a:off x="3275445" y="4076700"/>
              <a:ext cx="2305033"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0F5F242E-0688-D04E-3314-EE76FAF324C6}"/>
                </a:ext>
              </a:extLst>
            </p:cNvPr>
            <p:cNvCxnSpPr/>
            <p:nvPr/>
          </p:nvCxnSpPr>
          <p:spPr>
            <a:xfrm flipH="1">
              <a:off x="3275445" y="4365625"/>
              <a:ext cx="2305033"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 name="Rectangle 2">
            <a:extLst>
              <a:ext uri="{FF2B5EF4-FFF2-40B4-BE49-F238E27FC236}">
                <a16:creationId xmlns:a16="http://schemas.microsoft.com/office/drawing/2014/main" id="{1771114E-5623-551F-EAE3-5704A004C90D}"/>
              </a:ext>
            </a:extLst>
          </p:cNvPr>
          <p:cNvSpPr txBox="1">
            <a:spLocks noChangeArrowheads="1"/>
          </p:cNvSpPr>
          <p:nvPr/>
        </p:nvSpPr>
        <p:spPr bwMode="auto">
          <a:xfrm>
            <a:off x="1981199" y="4635689"/>
            <a:ext cx="822960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2000" b="1" spc="100" dirty="0">
                <a:solidFill>
                  <a:schemeClr val="accent1"/>
                </a:solidFill>
                <a:latin typeface="Century Gothic" panose="020B0502020202020204" pitchFamily="34" charset="0"/>
                <a:cs typeface="+mn-cs"/>
              </a:rPr>
              <a:t>密钥交换协议，就像是信息共享的双方分别把自己的油漆倒给对方一半，并与对方剩的一半油漆进行混合。</a:t>
            </a:r>
            <a:endParaRPr lang="en-US" altLang="zh-CN" sz="2000" b="1" spc="100" dirty="0">
              <a:solidFill>
                <a:schemeClr val="accent1"/>
              </a:solidFill>
              <a:latin typeface="Century Gothic" panose="020B0502020202020204" pitchFamily="34" charset="0"/>
              <a:cs typeface="+mn-cs"/>
            </a:endParaRPr>
          </a:p>
          <a:p>
            <a:pPr algn="r">
              <a:spcBef>
                <a:spcPct val="0"/>
              </a:spcBef>
              <a:buSzTx/>
              <a:buFontTx/>
              <a:buNone/>
            </a:pPr>
            <a:r>
              <a:rPr lang="en-US" altLang="zh-CN" sz="2000" b="1" spc="100" dirty="0">
                <a:solidFill>
                  <a:schemeClr val="accent1"/>
                </a:solidFill>
                <a:latin typeface="Century Gothic" panose="020B0502020202020204" pitchFamily="34" charset="0"/>
                <a:cs typeface="+mn-cs"/>
              </a:rPr>
              <a:t>——</a:t>
            </a:r>
            <a:r>
              <a:rPr lang="en-US" altLang="zh-CN" sz="2000" b="1" spc="100" dirty="0" err="1">
                <a:solidFill>
                  <a:schemeClr val="accent1"/>
                </a:solidFill>
                <a:latin typeface="Century Gothic" panose="020B0502020202020204" pitchFamily="34" charset="0"/>
                <a:cs typeface="+mn-cs"/>
              </a:rPr>
              <a:t>Lein</a:t>
            </a:r>
            <a:r>
              <a:rPr lang="en-US" altLang="zh-CN" sz="2000" b="1" spc="100" dirty="0">
                <a:solidFill>
                  <a:schemeClr val="accent1"/>
                </a:solidFill>
                <a:latin typeface="Century Gothic" panose="020B0502020202020204" pitchFamily="34" charset="0"/>
                <a:cs typeface="+mn-cs"/>
              </a:rPr>
              <a:t> </a:t>
            </a:r>
            <a:r>
              <a:rPr lang="en-US" altLang="zh-CN" sz="2000" b="1" spc="100" dirty="0" err="1">
                <a:solidFill>
                  <a:schemeClr val="accent1"/>
                </a:solidFill>
                <a:latin typeface="Century Gothic" panose="020B0502020202020204" pitchFamily="34" charset="0"/>
                <a:cs typeface="+mn-cs"/>
              </a:rPr>
              <a:t>Harn</a:t>
            </a:r>
            <a:endParaRPr lang="en-US" altLang="en-US" sz="2000" b="1" spc="100" dirty="0">
              <a:solidFill>
                <a:schemeClr val="accent1"/>
              </a:solidFill>
              <a:latin typeface="Century Gothic" panose="020B0502020202020204" pitchFamily="34" charset="0"/>
              <a:cs typeface="+mn-cs"/>
            </a:endParaRPr>
          </a:p>
        </p:txBody>
      </p:sp>
      <p:pic>
        <p:nvPicPr>
          <p:cNvPr id="10" name="图片 8">
            <a:extLst>
              <a:ext uri="{FF2B5EF4-FFF2-40B4-BE49-F238E27FC236}">
                <a16:creationId xmlns:a16="http://schemas.microsoft.com/office/drawing/2014/main" id="{42522198-5987-E6A5-1534-96D3322C9B8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4951" y="2294290"/>
            <a:ext cx="6667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9">
            <a:extLst>
              <a:ext uri="{FF2B5EF4-FFF2-40B4-BE49-F238E27FC236}">
                <a16:creationId xmlns:a16="http://schemas.microsoft.com/office/drawing/2014/main" id="{EDA2B847-2CDB-DE43-1E35-16AD03187A9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75730" y="2407002"/>
            <a:ext cx="6667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E7868E8-1CEB-8511-4763-29CE7E815FB9}"/>
              </a:ext>
            </a:extLst>
          </p:cNvPr>
          <p:cNvSpPr txBox="1">
            <a:spLocks noChangeArrowheads="1"/>
          </p:cNvSpPr>
          <p:nvPr/>
        </p:nvSpPr>
        <p:spPr bwMode="auto">
          <a:xfrm>
            <a:off x="392908" y="6336167"/>
            <a:ext cx="11397567" cy="417512"/>
          </a:xfrm>
          <a:prstGeom prst="rect">
            <a:avLst/>
          </a:prstGeom>
          <a:solidFill>
            <a:schemeClr val="bg1"/>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kumimoji="1" lang="zh-CN" altLang="en-US" sz="2000" b="1" dirty="0">
                <a:solidFill>
                  <a:schemeClr val="accent1"/>
                </a:solidFill>
                <a:latin typeface="Century Gothic" panose="020B0502020202020204" pitchFamily="34" charset="0"/>
                <a:ea typeface="Heiti SC Light" charset="-122"/>
                <a:cs typeface="+mn-cs"/>
              </a:rPr>
              <a:t>由该思想设计的</a:t>
            </a:r>
            <a:r>
              <a:rPr kumimoji="1" lang="en-US" altLang="zh-CN" sz="2000" b="1" dirty="0">
                <a:solidFill>
                  <a:schemeClr val="accent1"/>
                </a:solidFill>
                <a:latin typeface="Century Gothic" panose="020B0502020202020204" pitchFamily="34" charset="0"/>
                <a:ea typeface="Heiti SC Light" charset="-122"/>
                <a:cs typeface="+mn-cs"/>
              </a:rPr>
              <a:t>Diffie-Hellman</a:t>
            </a:r>
            <a:r>
              <a:rPr kumimoji="1" lang="zh-CN" altLang="en-US" sz="2000" b="1" dirty="0">
                <a:solidFill>
                  <a:schemeClr val="accent1"/>
                </a:solidFill>
                <a:latin typeface="Century Gothic" panose="020B0502020202020204" pitchFamily="34" charset="0"/>
                <a:ea typeface="Heiti SC Light" charset="-122"/>
                <a:cs typeface="+mn-cs"/>
              </a:rPr>
              <a:t>密钥交换协议于</a:t>
            </a:r>
            <a:r>
              <a:rPr kumimoji="1" lang="en-US" altLang="zh-CN" sz="2000" b="1" dirty="0">
                <a:solidFill>
                  <a:schemeClr val="accent1"/>
                </a:solidFill>
                <a:latin typeface="Century Gothic" panose="020B0502020202020204" pitchFamily="34" charset="0"/>
                <a:ea typeface="Heiti SC Light" charset="-122"/>
                <a:cs typeface="+mn-cs"/>
              </a:rPr>
              <a:t>2015</a:t>
            </a:r>
            <a:r>
              <a:rPr kumimoji="1" lang="zh-CN" altLang="en-US" sz="2000" b="1" dirty="0">
                <a:solidFill>
                  <a:schemeClr val="accent1"/>
                </a:solidFill>
                <a:latin typeface="Century Gothic" panose="020B0502020202020204" pitchFamily="34" charset="0"/>
                <a:ea typeface="Heiti SC Light" charset="-122"/>
                <a:cs typeface="+mn-cs"/>
              </a:rPr>
              <a:t>年获得计算机界最高奖</a:t>
            </a:r>
            <a:r>
              <a:rPr kumimoji="1" lang="en-US" altLang="zh-CN" sz="2000" b="1" dirty="0">
                <a:solidFill>
                  <a:schemeClr val="accent1"/>
                </a:solidFill>
                <a:latin typeface="Century Gothic" panose="020B0502020202020204" pitchFamily="34" charset="0"/>
                <a:ea typeface="Heiti SC Light" charset="-122"/>
                <a:cs typeface="+mn-cs"/>
              </a:rPr>
              <a:t>——</a:t>
            </a:r>
            <a:r>
              <a:rPr kumimoji="1" lang="zh-CN" altLang="en-US" sz="2000" b="1" dirty="0">
                <a:solidFill>
                  <a:schemeClr val="accent1"/>
                </a:solidFill>
                <a:latin typeface="Century Gothic" panose="020B0502020202020204" pitchFamily="34" charset="0"/>
                <a:ea typeface="Heiti SC Light" charset="-122"/>
                <a:cs typeface="+mn-cs"/>
              </a:rPr>
              <a:t>图灵奖</a:t>
            </a:r>
          </a:p>
        </p:txBody>
      </p:sp>
    </p:spTree>
    <p:extLst>
      <p:ext uri="{BB962C8B-B14F-4D97-AF65-F5344CB8AC3E}">
        <p14:creationId xmlns:p14="http://schemas.microsoft.com/office/powerpoint/2010/main" val="30333178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en-US" altLang="zh-CN" dirty="0"/>
              <a:t>Diffie-Hellman</a:t>
            </a:r>
            <a:r>
              <a:rPr lang="zh-CN" altLang="en-US" dirty="0"/>
              <a:t>密钥交换协议</a:t>
            </a:r>
          </a:p>
        </p:txBody>
      </p:sp>
      <p:pic>
        <p:nvPicPr>
          <p:cNvPr id="3" name="Picture 4" descr="f7.pdf                                                         00ABB570  Mnementh                      BEAE7A2F:">
            <a:extLst>
              <a:ext uri="{FF2B5EF4-FFF2-40B4-BE49-F238E27FC236}">
                <a16:creationId xmlns:a16="http://schemas.microsoft.com/office/drawing/2014/main" id="{E20D6762-BD60-5758-5FA4-BCFD8B2C583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265" t="7159" r="9265" b="28636"/>
          <a:stretch>
            <a:fillRect/>
          </a:stretch>
        </p:blipFill>
        <p:spPr bwMode="auto">
          <a:xfrm>
            <a:off x="5905824" y="62790"/>
            <a:ext cx="6540746" cy="6670176"/>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8E177057-B36E-EA38-ACF5-1E2C33C37186}"/>
              </a:ext>
            </a:extLst>
          </p:cNvPr>
          <p:cNvSpPr txBox="1"/>
          <p:nvPr/>
        </p:nvSpPr>
        <p:spPr>
          <a:xfrm>
            <a:off x="430149" y="1143487"/>
            <a:ext cx="5806878" cy="4739759"/>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have</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prime number q = 353 </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primitive root α = 3</a:t>
            </a:r>
          </a:p>
          <a:p>
            <a:pPr marL="342900"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A and B each compute their public keys</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A computes Y</a:t>
            </a:r>
            <a:r>
              <a:rPr lang="en-US" altLang="zh-CN" sz="1600" baseline="-25000" dirty="0">
                <a:latin typeface="+mn-ea"/>
                <a:ea typeface="+mn-ea"/>
              </a:rPr>
              <a:t>A</a:t>
            </a:r>
            <a:r>
              <a:rPr lang="en-US" altLang="zh-CN" sz="1600" dirty="0">
                <a:latin typeface="+mn-ea"/>
                <a:ea typeface="+mn-ea"/>
              </a:rPr>
              <a:t> = 3</a:t>
            </a:r>
            <a:r>
              <a:rPr lang="en-US" altLang="zh-CN" sz="1600" baseline="30000" dirty="0">
                <a:latin typeface="+mn-ea"/>
                <a:ea typeface="+mn-ea"/>
              </a:rPr>
              <a:t>97</a:t>
            </a:r>
            <a:r>
              <a:rPr lang="en-US" altLang="zh-CN" sz="1600" dirty="0">
                <a:latin typeface="+mn-ea"/>
                <a:ea typeface="+mn-ea"/>
              </a:rPr>
              <a:t> mod 353 = 40</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B computes Y</a:t>
            </a:r>
            <a:r>
              <a:rPr lang="en-US" altLang="zh-CN" sz="1600" baseline="-25000" dirty="0">
                <a:latin typeface="+mn-ea"/>
                <a:ea typeface="+mn-ea"/>
              </a:rPr>
              <a:t>B</a:t>
            </a:r>
            <a:r>
              <a:rPr lang="en-US" altLang="zh-CN" sz="1600" dirty="0">
                <a:latin typeface="+mn-ea"/>
                <a:ea typeface="+mn-ea"/>
              </a:rPr>
              <a:t> = 3</a:t>
            </a:r>
            <a:r>
              <a:rPr lang="en-US" altLang="zh-CN" sz="1600" baseline="30000" dirty="0">
                <a:latin typeface="+mn-ea"/>
                <a:ea typeface="+mn-ea"/>
              </a:rPr>
              <a:t>233</a:t>
            </a:r>
            <a:r>
              <a:rPr lang="en-US" altLang="zh-CN" sz="1600" dirty="0">
                <a:latin typeface="+mn-ea"/>
                <a:ea typeface="+mn-ea"/>
              </a:rPr>
              <a:t> mod 353 = 248</a:t>
            </a:r>
          </a:p>
          <a:p>
            <a:pPr marL="342900"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then exchange and compute secret key:</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for A: K = (Y</a:t>
            </a:r>
            <a:r>
              <a:rPr lang="en-US" altLang="zh-CN" sz="1600" baseline="-25000" dirty="0">
                <a:latin typeface="+mn-ea"/>
                <a:ea typeface="+mn-ea"/>
              </a:rPr>
              <a:t>B</a:t>
            </a:r>
            <a:r>
              <a:rPr lang="en-US" altLang="zh-CN" sz="1600" dirty="0">
                <a:latin typeface="+mn-ea"/>
                <a:ea typeface="+mn-ea"/>
              </a:rPr>
              <a:t>)</a:t>
            </a:r>
            <a:r>
              <a:rPr lang="en-US" altLang="zh-CN" sz="1600" baseline="30000" dirty="0">
                <a:latin typeface="+mn-ea"/>
                <a:ea typeface="+mn-ea"/>
              </a:rPr>
              <a:t>XA</a:t>
            </a:r>
            <a:r>
              <a:rPr lang="en-US" altLang="zh-CN" sz="1600" dirty="0">
                <a:latin typeface="+mn-ea"/>
                <a:ea typeface="+mn-ea"/>
              </a:rPr>
              <a:t> mod 353 = 248</a:t>
            </a:r>
            <a:r>
              <a:rPr lang="en-US" altLang="zh-CN" sz="1600" baseline="30000" dirty="0">
                <a:latin typeface="+mn-ea"/>
                <a:ea typeface="+mn-ea"/>
              </a:rPr>
              <a:t>97</a:t>
            </a:r>
            <a:r>
              <a:rPr lang="en-US" altLang="zh-CN" sz="1600" dirty="0">
                <a:latin typeface="+mn-ea"/>
                <a:ea typeface="+mn-ea"/>
              </a:rPr>
              <a:t> mod 353 = 160</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for B: K = (Y</a:t>
            </a:r>
            <a:r>
              <a:rPr lang="en-US" altLang="zh-CN" sz="1600" baseline="-25000" dirty="0">
                <a:latin typeface="+mn-ea"/>
                <a:ea typeface="+mn-ea"/>
              </a:rPr>
              <a:t>A</a:t>
            </a:r>
            <a:r>
              <a:rPr lang="en-US" altLang="zh-CN" sz="1600" dirty="0">
                <a:latin typeface="+mn-ea"/>
                <a:ea typeface="+mn-ea"/>
              </a:rPr>
              <a:t>)</a:t>
            </a:r>
            <a:r>
              <a:rPr lang="en-US" altLang="zh-CN" sz="1600" baseline="30000" dirty="0">
                <a:latin typeface="+mn-ea"/>
                <a:ea typeface="+mn-ea"/>
              </a:rPr>
              <a:t>XB</a:t>
            </a:r>
            <a:r>
              <a:rPr lang="en-US" altLang="zh-CN" sz="1600" dirty="0">
                <a:latin typeface="+mn-ea"/>
                <a:ea typeface="+mn-ea"/>
              </a:rPr>
              <a:t> mod 353 = 40</a:t>
            </a:r>
            <a:r>
              <a:rPr lang="en-US" altLang="zh-CN" sz="1600" baseline="30000" dirty="0">
                <a:latin typeface="+mn-ea"/>
                <a:ea typeface="+mn-ea"/>
              </a:rPr>
              <a:t>233</a:t>
            </a:r>
            <a:r>
              <a:rPr lang="en-US" altLang="zh-CN" sz="1600" dirty="0">
                <a:latin typeface="+mn-ea"/>
                <a:ea typeface="+mn-ea"/>
              </a:rPr>
              <a:t> mod 353 = 160</a:t>
            </a:r>
          </a:p>
          <a:p>
            <a:pPr marL="342900"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attacker must solve:</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3</a:t>
            </a:r>
            <a:r>
              <a:rPr lang="en-US" altLang="zh-CN" sz="1600" baseline="30000" dirty="0">
                <a:latin typeface="+mn-ea"/>
                <a:ea typeface="+mn-ea"/>
              </a:rPr>
              <a:t>a</a:t>
            </a:r>
            <a:r>
              <a:rPr lang="en-US" altLang="zh-CN" sz="1600" dirty="0">
                <a:latin typeface="+mn-ea"/>
                <a:ea typeface="+mn-ea"/>
              </a:rPr>
              <a:t> mod 353 = 40 which is hard</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600" dirty="0">
                <a:latin typeface="+mn-ea"/>
                <a:ea typeface="+mn-ea"/>
              </a:rPr>
              <a:t>desired answer is 97, then compute key as B does</a:t>
            </a:r>
          </a:p>
        </p:txBody>
      </p:sp>
    </p:spTree>
    <p:extLst>
      <p:ext uri="{BB962C8B-B14F-4D97-AF65-F5344CB8AC3E}">
        <p14:creationId xmlns:p14="http://schemas.microsoft.com/office/powerpoint/2010/main" val="360240783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科学方法</a:t>
            </a:r>
            <a:r>
              <a:rPr lang="en-US" altLang="zh-CN" dirty="0"/>
              <a:t>2</a:t>
            </a:r>
            <a:r>
              <a:rPr lang="zh-CN" altLang="en-US" dirty="0"/>
              <a:t>：公钥加密</a:t>
            </a:r>
          </a:p>
        </p:txBody>
      </p:sp>
      <p:sp>
        <p:nvSpPr>
          <p:cNvPr id="14" name="Rectangle 2">
            <a:extLst>
              <a:ext uri="{FF2B5EF4-FFF2-40B4-BE49-F238E27FC236}">
                <a16:creationId xmlns:a16="http://schemas.microsoft.com/office/drawing/2014/main" id="{8FAC58A1-9677-6E4A-F8FD-D235747A4029}"/>
              </a:ext>
            </a:extLst>
          </p:cNvPr>
          <p:cNvSpPr txBox="1">
            <a:spLocks noChangeArrowheads="1"/>
          </p:cNvSpPr>
          <p:nvPr/>
        </p:nvSpPr>
        <p:spPr bwMode="auto">
          <a:xfrm>
            <a:off x="392908" y="6336167"/>
            <a:ext cx="11397567" cy="417512"/>
          </a:xfrm>
          <a:prstGeom prst="rect">
            <a:avLst/>
          </a:prstGeom>
          <a:solidFill>
            <a:schemeClr val="bg1"/>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kumimoji="1" lang="zh-CN" altLang="en-US" sz="2000" b="1" dirty="0">
                <a:solidFill>
                  <a:schemeClr val="accent1"/>
                </a:solidFill>
                <a:latin typeface="Century Gothic" panose="020B0502020202020204" pitchFamily="34" charset="0"/>
                <a:ea typeface="Heiti SC Light" charset="-122"/>
                <a:cs typeface="+mn-cs"/>
              </a:rPr>
              <a:t>公钥加解密运行速度较慢，一般只用来传输对称密钥</a:t>
            </a:r>
          </a:p>
        </p:txBody>
      </p:sp>
      <p:grpSp>
        <p:nvGrpSpPr>
          <p:cNvPr id="11" name="组合 3">
            <a:extLst>
              <a:ext uri="{FF2B5EF4-FFF2-40B4-BE49-F238E27FC236}">
                <a16:creationId xmlns:a16="http://schemas.microsoft.com/office/drawing/2014/main" id="{3743746E-B7A4-6632-ECEC-727A58A55026}"/>
              </a:ext>
            </a:extLst>
          </p:cNvPr>
          <p:cNvGrpSpPr>
            <a:grpSpLocks/>
          </p:cNvGrpSpPr>
          <p:nvPr/>
        </p:nvGrpSpPr>
        <p:grpSpPr bwMode="auto">
          <a:xfrm>
            <a:off x="1259364" y="734412"/>
            <a:ext cx="9405303" cy="5053648"/>
            <a:chOff x="685800" y="1484784"/>
            <a:chExt cx="7772400" cy="4176464"/>
          </a:xfrm>
        </p:grpSpPr>
        <p:pic>
          <p:nvPicPr>
            <p:cNvPr id="12" name="Picture 4">
              <a:extLst>
                <a:ext uri="{FF2B5EF4-FFF2-40B4-BE49-F238E27FC236}">
                  <a16:creationId xmlns:a16="http://schemas.microsoft.com/office/drawing/2014/main" id="{0E5E1EF1-8381-1610-A87B-57E7511D3C2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8482"/>
            <a:stretch>
              <a:fillRect/>
            </a:stretch>
          </p:blipFill>
          <p:spPr bwMode="auto">
            <a:xfrm>
              <a:off x="685800" y="1484784"/>
              <a:ext cx="7772400"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5">
              <a:extLst>
                <a:ext uri="{FF2B5EF4-FFF2-40B4-BE49-F238E27FC236}">
                  <a16:creationId xmlns:a16="http://schemas.microsoft.com/office/drawing/2014/main" id="{BA1E287B-0B5F-5069-7CF5-26BC2AC118F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31640" y="4149080"/>
              <a:ext cx="6667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6">
              <a:extLst>
                <a:ext uri="{FF2B5EF4-FFF2-40B4-BE49-F238E27FC236}">
                  <a16:creationId xmlns:a16="http://schemas.microsoft.com/office/drawing/2014/main" id="{4D7CAB8B-F290-82E8-8DE2-1683F2E98AD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56081" y="4149080"/>
              <a:ext cx="6667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2">
            <a:extLst>
              <a:ext uri="{FF2B5EF4-FFF2-40B4-BE49-F238E27FC236}">
                <a16:creationId xmlns:a16="http://schemas.microsoft.com/office/drawing/2014/main" id="{86DEB2C2-AB8C-C72D-0FE1-725720CEC272}"/>
              </a:ext>
            </a:extLst>
          </p:cNvPr>
          <p:cNvSpPr txBox="1">
            <a:spLocks noChangeArrowheads="1"/>
          </p:cNvSpPr>
          <p:nvPr/>
        </p:nvSpPr>
        <p:spPr bwMode="auto">
          <a:xfrm>
            <a:off x="1100456" y="4097690"/>
            <a:ext cx="839946" cy="50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2000" b="1">
                <a:solidFill>
                  <a:srgbClr val="FF0000"/>
                </a:solidFill>
                <a:latin typeface="Arial" panose="020B0604020202020204" pitchFamily="34" charset="0"/>
                <a:ea typeface="黑体" panose="02010609060101010101" pitchFamily="49" charset="-122"/>
                <a:cs typeface="Arial" panose="020B0604020202020204" pitchFamily="34" charset="0"/>
              </a:rPr>
              <a:t>Bob</a:t>
            </a:r>
            <a:endParaRPr lang="en-US" altLang="en-US" sz="2000" b="1">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17" name="Rectangle 2">
            <a:extLst>
              <a:ext uri="{FF2B5EF4-FFF2-40B4-BE49-F238E27FC236}">
                <a16:creationId xmlns:a16="http://schemas.microsoft.com/office/drawing/2014/main" id="{C56C118E-C0B5-F7A4-F485-0BDE6F51E15F}"/>
              </a:ext>
            </a:extLst>
          </p:cNvPr>
          <p:cNvSpPr txBox="1">
            <a:spLocks noChangeArrowheads="1"/>
          </p:cNvSpPr>
          <p:nvPr/>
        </p:nvSpPr>
        <p:spPr bwMode="auto">
          <a:xfrm>
            <a:off x="10151268" y="4008631"/>
            <a:ext cx="930752" cy="50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2000" b="1">
                <a:solidFill>
                  <a:srgbClr val="FF0000"/>
                </a:solidFill>
                <a:latin typeface="Arial" panose="020B0604020202020204" pitchFamily="34" charset="0"/>
                <a:ea typeface="黑体" panose="02010609060101010101" pitchFamily="49" charset="-122"/>
                <a:cs typeface="Arial" panose="020B0604020202020204" pitchFamily="34" charset="0"/>
              </a:rPr>
              <a:t>Alice</a:t>
            </a:r>
            <a:endParaRPr lang="en-US" altLang="en-US" sz="2000" b="1">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18" name="Rectangle 2">
            <a:extLst>
              <a:ext uri="{FF2B5EF4-FFF2-40B4-BE49-F238E27FC236}">
                <a16:creationId xmlns:a16="http://schemas.microsoft.com/office/drawing/2014/main" id="{73207388-DECC-1E39-0FB0-19F6148BE42B}"/>
              </a:ext>
            </a:extLst>
          </p:cNvPr>
          <p:cNvSpPr txBox="1">
            <a:spLocks noChangeArrowheads="1"/>
          </p:cNvSpPr>
          <p:nvPr/>
        </p:nvSpPr>
        <p:spPr bwMode="auto">
          <a:xfrm>
            <a:off x="1971834" y="5533107"/>
            <a:ext cx="855663" cy="50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FF0000"/>
                </a:solidFill>
                <a:latin typeface="Arial" panose="020B0604020202020204" pitchFamily="34" charset="0"/>
                <a:ea typeface="黑体" panose="02010609060101010101" pitchFamily="49" charset="-122"/>
                <a:cs typeface="Arial" panose="020B0604020202020204" pitchFamily="34" charset="0"/>
              </a:rPr>
              <a:t>明文</a:t>
            </a:r>
            <a:endParaRPr lang="en-US" altLang="en-US" sz="2000" b="1">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19" name="Rectangle 2">
            <a:extLst>
              <a:ext uri="{FF2B5EF4-FFF2-40B4-BE49-F238E27FC236}">
                <a16:creationId xmlns:a16="http://schemas.microsoft.com/office/drawing/2014/main" id="{390CCE0D-22C7-8469-FA2D-400334432290}"/>
              </a:ext>
            </a:extLst>
          </p:cNvPr>
          <p:cNvSpPr txBox="1">
            <a:spLocks noChangeArrowheads="1"/>
          </p:cNvSpPr>
          <p:nvPr/>
        </p:nvSpPr>
        <p:spPr bwMode="auto">
          <a:xfrm>
            <a:off x="3454400" y="5533107"/>
            <a:ext cx="1376045" cy="50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FF0000"/>
                </a:solidFill>
                <a:latin typeface="Arial" panose="020B0604020202020204" pitchFamily="34" charset="0"/>
                <a:ea typeface="黑体" panose="02010609060101010101" pitchFamily="49" charset="-122"/>
                <a:cs typeface="Arial" panose="020B0604020202020204" pitchFamily="34" charset="0"/>
              </a:rPr>
              <a:t>加密设备</a:t>
            </a:r>
            <a:endParaRPr lang="en-US" altLang="en-US" sz="2000" b="1">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20" name="Rectangle 2">
            <a:extLst>
              <a:ext uri="{FF2B5EF4-FFF2-40B4-BE49-F238E27FC236}">
                <a16:creationId xmlns:a16="http://schemas.microsoft.com/office/drawing/2014/main" id="{63FF23C2-6235-7386-4FF3-AE71BAD222DA}"/>
              </a:ext>
            </a:extLst>
          </p:cNvPr>
          <p:cNvSpPr txBox="1">
            <a:spLocks noChangeArrowheads="1"/>
          </p:cNvSpPr>
          <p:nvPr/>
        </p:nvSpPr>
        <p:spPr bwMode="auto">
          <a:xfrm>
            <a:off x="7177405" y="5533107"/>
            <a:ext cx="1376045" cy="50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FF0000"/>
                </a:solidFill>
                <a:latin typeface="Arial" panose="020B0604020202020204" pitchFamily="34" charset="0"/>
                <a:ea typeface="黑体" panose="02010609060101010101" pitchFamily="49" charset="-122"/>
                <a:cs typeface="Arial" panose="020B0604020202020204" pitchFamily="34" charset="0"/>
              </a:rPr>
              <a:t>解密设备</a:t>
            </a:r>
            <a:endParaRPr lang="en-US" altLang="en-US" sz="2000" b="1">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21" name="Rectangle 2">
            <a:extLst>
              <a:ext uri="{FF2B5EF4-FFF2-40B4-BE49-F238E27FC236}">
                <a16:creationId xmlns:a16="http://schemas.microsoft.com/office/drawing/2014/main" id="{8820EF0C-EF90-9BD1-D64A-ECD0380553E6}"/>
              </a:ext>
            </a:extLst>
          </p:cNvPr>
          <p:cNvSpPr txBox="1">
            <a:spLocks noChangeArrowheads="1"/>
          </p:cNvSpPr>
          <p:nvPr/>
        </p:nvSpPr>
        <p:spPr bwMode="auto">
          <a:xfrm>
            <a:off x="9255444" y="5533107"/>
            <a:ext cx="853916" cy="50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FF0000"/>
                </a:solidFill>
                <a:latin typeface="Arial" panose="020B0604020202020204" pitchFamily="34" charset="0"/>
                <a:ea typeface="黑体" panose="02010609060101010101" pitchFamily="49" charset="-122"/>
                <a:cs typeface="Arial" panose="020B0604020202020204" pitchFamily="34" charset="0"/>
              </a:rPr>
              <a:t>明文</a:t>
            </a:r>
            <a:endParaRPr lang="en-US" altLang="en-US" sz="2000" b="1">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22" name="Rectangle 2">
            <a:extLst>
              <a:ext uri="{FF2B5EF4-FFF2-40B4-BE49-F238E27FC236}">
                <a16:creationId xmlns:a16="http://schemas.microsoft.com/office/drawing/2014/main" id="{7C32178B-994B-5B23-DB57-6314564C4133}"/>
              </a:ext>
            </a:extLst>
          </p:cNvPr>
          <p:cNvSpPr txBox="1">
            <a:spLocks noChangeArrowheads="1"/>
          </p:cNvSpPr>
          <p:nvPr/>
        </p:nvSpPr>
        <p:spPr bwMode="auto">
          <a:xfrm>
            <a:off x="5504499" y="4880010"/>
            <a:ext cx="853916" cy="50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FF0000"/>
                </a:solidFill>
                <a:latin typeface="Arial" panose="020B0604020202020204" pitchFamily="34" charset="0"/>
                <a:ea typeface="黑体" panose="02010609060101010101" pitchFamily="49" charset="-122"/>
                <a:cs typeface="Arial" panose="020B0604020202020204" pitchFamily="34" charset="0"/>
              </a:rPr>
              <a:t>密文</a:t>
            </a:r>
            <a:endParaRPr lang="en-US" altLang="en-US" sz="2000" b="1">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23" name="Rectangle 2">
            <a:extLst>
              <a:ext uri="{FF2B5EF4-FFF2-40B4-BE49-F238E27FC236}">
                <a16:creationId xmlns:a16="http://schemas.microsoft.com/office/drawing/2014/main" id="{4EBE19AD-2788-ECFF-010F-CDA67D72D844}"/>
              </a:ext>
            </a:extLst>
          </p:cNvPr>
          <p:cNvSpPr txBox="1">
            <a:spLocks noChangeArrowheads="1"/>
          </p:cNvSpPr>
          <p:nvPr/>
        </p:nvSpPr>
        <p:spPr bwMode="auto">
          <a:xfrm>
            <a:off x="2876391" y="2945165"/>
            <a:ext cx="838200" cy="50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FF0000"/>
                </a:solidFill>
                <a:latin typeface="Arial" panose="020B0604020202020204" pitchFamily="34" charset="0"/>
                <a:ea typeface="黑体" panose="02010609060101010101" pitchFamily="49" charset="-122"/>
                <a:cs typeface="Arial" panose="020B0604020202020204" pitchFamily="34" charset="0"/>
              </a:rPr>
              <a:t>公钥</a:t>
            </a:r>
            <a:endParaRPr lang="en-US" altLang="en-US" sz="2000" b="1">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24" name="Rectangle 2">
            <a:extLst>
              <a:ext uri="{FF2B5EF4-FFF2-40B4-BE49-F238E27FC236}">
                <a16:creationId xmlns:a16="http://schemas.microsoft.com/office/drawing/2014/main" id="{AC7E8791-43BB-1A99-08AD-C67AC0CABC8E}"/>
              </a:ext>
            </a:extLst>
          </p:cNvPr>
          <p:cNvSpPr txBox="1">
            <a:spLocks noChangeArrowheads="1"/>
          </p:cNvSpPr>
          <p:nvPr/>
        </p:nvSpPr>
        <p:spPr bwMode="auto">
          <a:xfrm>
            <a:off x="6519068" y="2945165"/>
            <a:ext cx="839947" cy="50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FF0000"/>
                </a:solidFill>
                <a:latin typeface="Arial" panose="020B0604020202020204" pitchFamily="34" charset="0"/>
                <a:ea typeface="黑体" panose="02010609060101010101" pitchFamily="49" charset="-122"/>
                <a:cs typeface="Arial" panose="020B0604020202020204" pitchFamily="34" charset="0"/>
              </a:rPr>
              <a:t>私钥</a:t>
            </a:r>
            <a:endParaRPr lang="en-US" altLang="en-US" sz="2000" b="1">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5812947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一个数学魔术</a:t>
            </a:r>
          </a:p>
        </p:txBody>
      </p:sp>
      <p:pic>
        <p:nvPicPr>
          <p:cNvPr id="3" name="图片 6">
            <a:extLst>
              <a:ext uri="{FF2B5EF4-FFF2-40B4-BE49-F238E27FC236}">
                <a16:creationId xmlns:a16="http://schemas.microsoft.com/office/drawing/2014/main" id="{EA79AD9E-18B4-7D03-35C5-2FE5A7C50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200" y="1277144"/>
            <a:ext cx="11207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7">
            <a:extLst>
              <a:ext uri="{FF2B5EF4-FFF2-40B4-BE49-F238E27FC236}">
                <a16:creationId xmlns:a16="http://schemas.microsoft.com/office/drawing/2014/main" id="{3485B1A4-EBAD-B4D9-EBB8-1A020809B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225" y="4496593"/>
            <a:ext cx="1774825"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箭头连接符 4">
            <a:extLst>
              <a:ext uri="{FF2B5EF4-FFF2-40B4-BE49-F238E27FC236}">
                <a16:creationId xmlns:a16="http://schemas.microsoft.com/office/drawing/2014/main" id="{75D0E47C-4B16-7F7A-D84B-0069E377814E}"/>
              </a:ext>
            </a:extLst>
          </p:cNvPr>
          <p:cNvCxnSpPr/>
          <p:nvPr/>
        </p:nvCxnSpPr>
        <p:spPr>
          <a:xfrm flipV="1">
            <a:off x="9702824" y="2840831"/>
            <a:ext cx="0" cy="124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2">
            <a:extLst>
              <a:ext uri="{FF2B5EF4-FFF2-40B4-BE49-F238E27FC236}">
                <a16:creationId xmlns:a16="http://schemas.microsoft.com/office/drawing/2014/main" id="{FD6D5D13-15F9-CA5A-8944-A5EF3B5BDD8A}"/>
              </a:ext>
            </a:extLst>
          </p:cNvPr>
          <p:cNvSpPr txBox="1">
            <a:spLocks noChangeArrowheads="1"/>
          </p:cNvSpPr>
          <p:nvPr/>
        </p:nvSpPr>
        <p:spPr bwMode="auto">
          <a:xfrm>
            <a:off x="8829700" y="4080669"/>
            <a:ext cx="1800225" cy="417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lang="en-US" altLang="zh-CN" sz="1800" b="1" dirty="0">
                <a:solidFill>
                  <a:srgbClr val="FF0000"/>
                </a:solidFill>
                <a:latin typeface="Arial" panose="020B0604020202020204" pitchFamily="34" charset="0"/>
                <a:ea typeface="黑体" panose="02010609060101010101" pitchFamily="49" charset="-122"/>
                <a:cs typeface="Arial" panose="020B0604020202020204" pitchFamily="34" charset="0"/>
              </a:rPr>
              <a:t>123</a:t>
            </a:r>
            <a:r>
              <a:rPr lang="en-US" altLang="zh-CN" sz="1800" b="1" dirty="0">
                <a:solidFill>
                  <a:srgbClr val="002060"/>
                </a:solidFill>
                <a:latin typeface="Arial" panose="020B0604020202020204" pitchFamily="34" charset="0"/>
                <a:ea typeface="黑体" panose="02010609060101010101" pitchFamily="49" charset="-122"/>
                <a:cs typeface="Arial" panose="020B0604020202020204" pitchFamily="34" charset="0"/>
              </a:rPr>
              <a:t>×91=11</a:t>
            </a:r>
            <a:r>
              <a:rPr lang="en-US" altLang="zh-CN" sz="1800" b="1" dirty="0">
                <a:solidFill>
                  <a:srgbClr val="FF0000"/>
                </a:solidFill>
                <a:latin typeface="Arial" panose="020B0604020202020204" pitchFamily="34" charset="0"/>
                <a:ea typeface="黑体" panose="02010609060101010101" pitchFamily="49" charset="-122"/>
                <a:cs typeface="Arial" panose="020B0604020202020204" pitchFamily="34" charset="0"/>
              </a:rPr>
              <a:t>193</a:t>
            </a:r>
            <a:endParaRPr lang="en-US" altLang="en-US" sz="18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7" name="Rectangle 2">
            <a:extLst>
              <a:ext uri="{FF2B5EF4-FFF2-40B4-BE49-F238E27FC236}">
                <a16:creationId xmlns:a16="http://schemas.microsoft.com/office/drawing/2014/main" id="{5DD8BEB1-7DF8-162D-22CD-9D953AF18E59}"/>
              </a:ext>
            </a:extLst>
          </p:cNvPr>
          <p:cNvSpPr txBox="1">
            <a:spLocks noChangeArrowheads="1"/>
          </p:cNvSpPr>
          <p:nvPr/>
        </p:nvSpPr>
        <p:spPr bwMode="auto">
          <a:xfrm>
            <a:off x="9093224" y="3358356"/>
            <a:ext cx="588962"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lang="en-US" altLang="zh-CN" sz="1800" b="1">
                <a:solidFill>
                  <a:srgbClr val="002060"/>
                </a:solidFill>
                <a:latin typeface="Arial" panose="020B0604020202020204" pitchFamily="34" charset="0"/>
                <a:ea typeface="黑体" panose="02010609060101010101" pitchFamily="49" charset="-122"/>
                <a:cs typeface="Arial" panose="020B0604020202020204" pitchFamily="34" charset="0"/>
              </a:rPr>
              <a:t>193</a:t>
            </a:r>
            <a:endParaRPr lang="en-US" altLang="en-US" sz="1800" b="1">
              <a:solidFill>
                <a:srgbClr val="002060"/>
              </a:solidFill>
              <a:latin typeface="Arial" panose="020B0604020202020204" pitchFamily="34" charset="0"/>
              <a:ea typeface="黑体" panose="02010609060101010101" pitchFamily="49" charset="-122"/>
              <a:cs typeface="Arial" panose="020B0604020202020204" pitchFamily="34" charset="0"/>
            </a:endParaRPr>
          </a:p>
        </p:txBody>
      </p:sp>
      <p:sp>
        <p:nvSpPr>
          <p:cNvPr id="8" name="Rectangle 2">
            <a:extLst>
              <a:ext uri="{FF2B5EF4-FFF2-40B4-BE49-F238E27FC236}">
                <a16:creationId xmlns:a16="http://schemas.microsoft.com/office/drawing/2014/main" id="{0BD23B02-4CE0-FCEE-D67A-DC0FDD8A1CA3}"/>
              </a:ext>
            </a:extLst>
          </p:cNvPr>
          <p:cNvSpPr txBox="1">
            <a:spLocks noChangeArrowheads="1"/>
          </p:cNvSpPr>
          <p:nvPr/>
        </p:nvSpPr>
        <p:spPr bwMode="auto">
          <a:xfrm>
            <a:off x="9901262" y="1635918"/>
            <a:ext cx="1120775" cy="573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lang="zh-CN" altLang="zh-CN" sz="1800" b="1" noProof="1">
                <a:solidFill>
                  <a:srgbClr val="002060"/>
                </a:solidFill>
                <a:latin typeface="Arial" panose="020B0604020202020204" pitchFamily="34" charset="0"/>
                <a:ea typeface="黑体" panose="02010609060101010101" pitchFamily="49" charset="-122"/>
                <a:cs typeface="Arial" panose="020B0604020202020204" pitchFamily="34" charset="0"/>
              </a:rPr>
              <a:t>193×11</a:t>
            </a:r>
          </a:p>
          <a:p>
            <a:pPr algn="ctr">
              <a:spcBef>
                <a:spcPct val="0"/>
              </a:spcBef>
              <a:buSzTx/>
              <a:buFontTx/>
              <a:buNone/>
            </a:pPr>
            <a:r>
              <a:rPr lang="zh-CN" altLang="zh-CN" sz="1800" b="1" noProof="1">
                <a:solidFill>
                  <a:srgbClr val="002060"/>
                </a:solidFill>
                <a:latin typeface="Arial" panose="020B0604020202020204" pitchFamily="34" charset="0"/>
                <a:ea typeface="黑体" panose="02010609060101010101" pitchFamily="49" charset="-122"/>
                <a:cs typeface="Arial" panose="020B0604020202020204" pitchFamily="34" charset="0"/>
              </a:rPr>
              <a:t>=2</a:t>
            </a:r>
            <a:r>
              <a:rPr lang="zh-CN" altLang="zh-CN" sz="1800" b="1" noProof="1">
                <a:solidFill>
                  <a:srgbClr val="FF0000"/>
                </a:solidFill>
                <a:latin typeface="Arial" panose="020B0604020202020204" pitchFamily="34" charset="0"/>
                <a:ea typeface="黑体" panose="02010609060101010101" pitchFamily="49" charset="-122"/>
                <a:cs typeface="Arial" panose="020B0604020202020204" pitchFamily="34" charset="0"/>
              </a:rPr>
              <a:t>123</a:t>
            </a:r>
            <a:endParaRPr lang="en-US" altLang="en-US" sz="18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pic>
        <p:nvPicPr>
          <p:cNvPr id="10" name="图片 12">
            <a:extLst>
              <a:ext uri="{FF2B5EF4-FFF2-40B4-BE49-F238E27FC236}">
                <a16:creationId xmlns:a16="http://schemas.microsoft.com/office/drawing/2014/main" id="{0F5608A6-32FC-F143-858F-F36F45B2191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02675" y="1051719"/>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13">
            <a:extLst>
              <a:ext uri="{FF2B5EF4-FFF2-40B4-BE49-F238E27FC236}">
                <a16:creationId xmlns:a16="http://schemas.microsoft.com/office/drawing/2014/main" id="{0DD1A7E4-2816-8256-8197-BF1CCFF59259}"/>
              </a:ext>
            </a:extLst>
          </p:cNvPr>
          <p:cNvSpPr>
            <a:spLocks noChangeArrowheads="1"/>
          </p:cNvSpPr>
          <p:nvPr/>
        </p:nvSpPr>
        <p:spPr bwMode="auto">
          <a:xfrm>
            <a:off x="8751912" y="1070768"/>
            <a:ext cx="612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zh-CN" sz="1800" b="1" noProof="1">
                <a:solidFill>
                  <a:srgbClr val="002060"/>
                </a:solidFill>
                <a:latin typeface="Arial" panose="020B0604020202020204" pitchFamily="34" charset="0"/>
                <a:ea typeface="黑体" panose="02010609060101010101" pitchFamily="49" charset="-122"/>
                <a:cs typeface="Arial" panose="020B0604020202020204" pitchFamily="34" charset="0"/>
              </a:rPr>
              <a:t>=11</a:t>
            </a:r>
            <a:endParaRPr lang="zh-CN" altLang="en-US" sz="1800" b="1">
              <a:solidFill>
                <a:srgbClr val="002060"/>
              </a:solidFill>
              <a:latin typeface="Arial" panose="020B0604020202020204" pitchFamily="34" charset="0"/>
              <a:ea typeface="黑体" panose="02010609060101010101" pitchFamily="49" charset="-122"/>
              <a:cs typeface="Arial" panose="020B0604020202020204" pitchFamily="34" charset="0"/>
            </a:endParaRPr>
          </a:p>
        </p:txBody>
      </p:sp>
      <p:sp>
        <p:nvSpPr>
          <p:cNvPr id="26" name="文本框 25">
            <a:extLst>
              <a:ext uri="{FF2B5EF4-FFF2-40B4-BE49-F238E27FC236}">
                <a16:creationId xmlns:a16="http://schemas.microsoft.com/office/drawing/2014/main" id="{8002B58E-3A33-8734-7B56-10BD309AA037}"/>
              </a:ext>
            </a:extLst>
          </p:cNvPr>
          <p:cNvSpPr txBox="1"/>
          <p:nvPr/>
        </p:nvSpPr>
        <p:spPr>
          <a:xfrm>
            <a:off x="1117919" y="1166316"/>
            <a:ext cx="6881513" cy="3785652"/>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魔术：观众任意想一个</a:t>
            </a:r>
            <a:r>
              <a:rPr lang="en-US" altLang="zh-CN" sz="2000" dirty="0">
                <a:latin typeface="+mn-ea"/>
                <a:ea typeface="+mn-ea"/>
              </a:rPr>
              <a:t>3</a:t>
            </a:r>
            <a:r>
              <a:rPr lang="zh-CN" altLang="en-US" sz="2000" dirty="0">
                <a:latin typeface="+mn-ea"/>
                <a:ea typeface="+mn-ea"/>
              </a:rPr>
              <a:t>位数，把这个数</a:t>
            </a:r>
            <a:r>
              <a:rPr lang="zh-CN" altLang="en-US" sz="2000" b="1" dirty="0">
                <a:solidFill>
                  <a:srgbClr val="C00000"/>
                </a:solidFill>
                <a:latin typeface="+mn-ea"/>
                <a:ea typeface="+mn-ea"/>
              </a:rPr>
              <a:t>乘以</a:t>
            </a:r>
            <a:r>
              <a:rPr lang="en-US" altLang="zh-CN" sz="2000" b="1" dirty="0">
                <a:solidFill>
                  <a:srgbClr val="C00000"/>
                </a:solidFill>
                <a:latin typeface="+mn-ea"/>
                <a:ea typeface="+mn-ea"/>
              </a:rPr>
              <a:t>91</a:t>
            </a:r>
            <a:r>
              <a:rPr lang="zh-CN" altLang="en-US" sz="2000" dirty="0">
                <a:latin typeface="+mn-ea"/>
                <a:ea typeface="+mn-ea"/>
              </a:rPr>
              <a:t>，告诉魔术师乘积的最后</a:t>
            </a:r>
            <a:r>
              <a:rPr lang="en-US" altLang="zh-CN" sz="2000" dirty="0">
                <a:latin typeface="+mn-ea"/>
                <a:ea typeface="+mn-ea"/>
              </a:rPr>
              <a:t>3</a:t>
            </a:r>
            <a:r>
              <a:rPr lang="zh-CN" altLang="en-US" sz="2000" dirty="0">
                <a:latin typeface="+mn-ea"/>
                <a:ea typeface="+mn-ea"/>
              </a:rPr>
              <a:t>位数，魔术师可以猜出观众想的是什么数字</a:t>
            </a:r>
          </a:p>
          <a:p>
            <a:pPr marL="342900" indent="-342900" algn="just" eaLnBrk="1">
              <a:spcBef>
                <a:spcPts val="600"/>
              </a:spcBef>
              <a:spcAft>
                <a:spcPts val="600"/>
              </a:spcAft>
              <a:buClr>
                <a:schemeClr val="tx2"/>
              </a:buClr>
              <a:buFont typeface="Wingdings" panose="05000000000000000000" pitchFamily="2" charset="2"/>
              <a:buChar char="n"/>
            </a:pPr>
            <a:endParaRPr lang="zh-CN" altLang="en-US"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示例：观众想的</a:t>
            </a:r>
            <a:r>
              <a:rPr lang="en-US" altLang="zh-CN" sz="2000" dirty="0">
                <a:latin typeface="+mn-ea"/>
                <a:ea typeface="+mn-ea"/>
              </a:rPr>
              <a:t>123</a:t>
            </a:r>
            <a:r>
              <a:rPr lang="zh-CN" altLang="en-US" sz="2000" dirty="0">
                <a:latin typeface="+mn-ea"/>
                <a:ea typeface="+mn-ea"/>
              </a:rPr>
              <a:t>，</a:t>
            </a:r>
            <a:r>
              <a:rPr lang="en-US" altLang="zh-CN" sz="2000" dirty="0">
                <a:latin typeface="+mn-ea"/>
                <a:ea typeface="+mn-ea"/>
              </a:rPr>
              <a:t>123×91=11193</a:t>
            </a:r>
            <a:r>
              <a:rPr lang="zh-CN" altLang="en-US" sz="2000" dirty="0">
                <a:latin typeface="+mn-ea"/>
                <a:ea typeface="+mn-ea"/>
              </a:rPr>
              <a:t>，将</a:t>
            </a:r>
            <a:r>
              <a:rPr lang="en-US" altLang="zh-CN" sz="2000" dirty="0">
                <a:latin typeface="+mn-ea"/>
                <a:ea typeface="+mn-ea"/>
              </a:rPr>
              <a:t>193</a:t>
            </a:r>
            <a:r>
              <a:rPr lang="zh-CN" altLang="en-US" sz="2000" dirty="0">
                <a:latin typeface="+mn-ea"/>
                <a:ea typeface="+mn-ea"/>
              </a:rPr>
              <a:t>告知魔术师，魔术师通过计算</a:t>
            </a:r>
            <a:r>
              <a:rPr lang="en-US" altLang="zh-CN" sz="2000" dirty="0">
                <a:latin typeface="+mn-ea"/>
                <a:ea typeface="+mn-ea"/>
              </a:rPr>
              <a:t>193×11=2123</a:t>
            </a:r>
            <a:r>
              <a:rPr lang="zh-CN" altLang="en-US" sz="2000" dirty="0">
                <a:latin typeface="+mn-ea"/>
                <a:ea typeface="+mn-ea"/>
              </a:rPr>
              <a:t>，得到观众想的</a:t>
            </a:r>
            <a:r>
              <a:rPr lang="en-US" altLang="zh-CN" sz="2000" dirty="0">
                <a:latin typeface="+mn-ea"/>
                <a:ea typeface="+mn-ea"/>
              </a:rPr>
              <a:t>123</a:t>
            </a:r>
          </a:p>
          <a:p>
            <a:pPr marL="342900" indent="-342900" algn="just" eaLnBrk="1">
              <a:spcBef>
                <a:spcPts val="600"/>
              </a:spcBef>
              <a:spcAft>
                <a:spcPts val="600"/>
              </a:spcAft>
              <a:buClr>
                <a:schemeClr val="tx2"/>
              </a:buClr>
              <a:buFont typeface="Wingdings" panose="05000000000000000000" pitchFamily="2" charset="2"/>
              <a:buChar char="n"/>
            </a:pP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揭秘：只需要把结果再乘以</a:t>
            </a:r>
            <a:r>
              <a:rPr lang="en-US" altLang="zh-CN" sz="2000" b="1" dirty="0">
                <a:solidFill>
                  <a:srgbClr val="C00000"/>
                </a:solidFill>
                <a:latin typeface="+mn-ea"/>
                <a:ea typeface="+mn-ea"/>
              </a:rPr>
              <a:t>11</a:t>
            </a:r>
            <a:r>
              <a:rPr lang="zh-CN" altLang="en-US" sz="2000" b="1" dirty="0">
                <a:solidFill>
                  <a:srgbClr val="C00000"/>
                </a:solidFill>
                <a:latin typeface="+mn-ea"/>
                <a:ea typeface="+mn-ea"/>
              </a:rPr>
              <a:t>（私钥）</a:t>
            </a:r>
            <a:r>
              <a:rPr lang="zh-CN" altLang="en-US" sz="2000" dirty="0">
                <a:latin typeface="+mn-ea"/>
                <a:ea typeface="+mn-ea"/>
              </a:rPr>
              <a:t>，乘积的末</a:t>
            </a:r>
            <a:r>
              <a:rPr lang="en-US" altLang="zh-CN" sz="2000" dirty="0">
                <a:latin typeface="+mn-ea"/>
                <a:ea typeface="+mn-ea"/>
              </a:rPr>
              <a:t>3</a:t>
            </a:r>
            <a:r>
              <a:rPr lang="zh-CN" altLang="en-US" sz="2000" dirty="0">
                <a:latin typeface="+mn-ea"/>
                <a:ea typeface="+mn-ea"/>
              </a:rPr>
              <a:t>位就是对方刚开始想的数了。因为</a:t>
            </a:r>
            <a:r>
              <a:rPr lang="en-US" altLang="zh-CN" sz="2000" dirty="0">
                <a:latin typeface="+mn-ea"/>
                <a:ea typeface="+mn-ea"/>
              </a:rPr>
              <a:t>91</a:t>
            </a:r>
            <a:r>
              <a:rPr lang="zh-CN" altLang="en-US" sz="2000" dirty="0">
                <a:latin typeface="+mn-ea"/>
                <a:ea typeface="+mn-ea"/>
              </a:rPr>
              <a:t>乘以</a:t>
            </a:r>
            <a:r>
              <a:rPr lang="en-US" altLang="zh-CN" sz="2000" dirty="0">
                <a:latin typeface="+mn-ea"/>
                <a:ea typeface="+mn-ea"/>
              </a:rPr>
              <a:t>11</a:t>
            </a:r>
            <a:r>
              <a:rPr lang="zh-CN" altLang="en-US" sz="2000" dirty="0">
                <a:latin typeface="+mn-ea"/>
                <a:ea typeface="+mn-ea"/>
              </a:rPr>
              <a:t>等于</a:t>
            </a:r>
            <a:r>
              <a:rPr lang="en-US" altLang="zh-CN" sz="2000" dirty="0">
                <a:latin typeface="+mn-ea"/>
                <a:ea typeface="+mn-ea"/>
              </a:rPr>
              <a:t>1001</a:t>
            </a:r>
            <a:r>
              <a:rPr lang="zh-CN" altLang="en-US" sz="2000" dirty="0">
                <a:latin typeface="+mn-ea"/>
                <a:ea typeface="+mn-ea"/>
              </a:rPr>
              <a:t>，而</a:t>
            </a:r>
            <a:r>
              <a:rPr lang="zh-CN" altLang="en-US" sz="2000" b="1" dirty="0">
                <a:solidFill>
                  <a:srgbClr val="C00000"/>
                </a:solidFill>
                <a:latin typeface="+mn-ea"/>
                <a:ea typeface="+mn-ea"/>
              </a:rPr>
              <a:t>任何一个</a:t>
            </a:r>
            <a:r>
              <a:rPr lang="en-US" altLang="zh-CN" sz="2000" b="1" dirty="0">
                <a:solidFill>
                  <a:srgbClr val="C00000"/>
                </a:solidFill>
                <a:latin typeface="+mn-ea"/>
                <a:ea typeface="+mn-ea"/>
              </a:rPr>
              <a:t>3</a:t>
            </a:r>
            <a:r>
              <a:rPr lang="zh-CN" altLang="en-US" sz="2000" b="1" dirty="0">
                <a:solidFill>
                  <a:srgbClr val="C00000"/>
                </a:solidFill>
                <a:latin typeface="+mn-ea"/>
                <a:ea typeface="+mn-ea"/>
              </a:rPr>
              <a:t>位数乘以</a:t>
            </a:r>
            <a:r>
              <a:rPr lang="en-US" altLang="zh-CN" sz="2000" b="1" dirty="0">
                <a:solidFill>
                  <a:srgbClr val="C00000"/>
                </a:solidFill>
                <a:latin typeface="+mn-ea"/>
                <a:ea typeface="+mn-ea"/>
              </a:rPr>
              <a:t>1001</a:t>
            </a:r>
            <a:r>
              <a:rPr lang="zh-CN" altLang="en-US" sz="2000" b="1" dirty="0">
                <a:solidFill>
                  <a:srgbClr val="C00000"/>
                </a:solidFill>
                <a:latin typeface="+mn-ea"/>
                <a:ea typeface="+mn-ea"/>
              </a:rPr>
              <a:t>后</a:t>
            </a:r>
            <a:r>
              <a:rPr lang="zh-CN" altLang="en-US" sz="2000" dirty="0">
                <a:latin typeface="+mn-ea"/>
                <a:ea typeface="+mn-ea"/>
              </a:rPr>
              <a:t>，末</a:t>
            </a:r>
            <a:r>
              <a:rPr lang="en-US" altLang="zh-CN" sz="2000" dirty="0">
                <a:latin typeface="+mn-ea"/>
                <a:ea typeface="+mn-ea"/>
              </a:rPr>
              <a:t>3</a:t>
            </a:r>
            <a:r>
              <a:rPr lang="zh-CN" altLang="en-US" sz="2000" dirty="0">
                <a:latin typeface="+mn-ea"/>
                <a:ea typeface="+mn-ea"/>
              </a:rPr>
              <a:t>位都不变</a:t>
            </a:r>
          </a:p>
        </p:txBody>
      </p:sp>
      <p:sp>
        <p:nvSpPr>
          <p:cNvPr id="27" name="Rectangle 2">
            <a:extLst>
              <a:ext uri="{FF2B5EF4-FFF2-40B4-BE49-F238E27FC236}">
                <a16:creationId xmlns:a16="http://schemas.microsoft.com/office/drawing/2014/main" id="{9DE8917A-97E3-8404-8D79-193FC64054B9}"/>
              </a:ext>
            </a:extLst>
          </p:cNvPr>
          <p:cNvSpPr txBox="1">
            <a:spLocks noChangeArrowheads="1"/>
          </p:cNvSpPr>
          <p:nvPr/>
        </p:nvSpPr>
        <p:spPr bwMode="auto">
          <a:xfrm>
            <a:off x="392908" y="6336167"/>
            <a:ext cx="11397567" cy="417512"/>
          </a:xfrm>
          <a:prstGeom prst="rect">
            <a:avLst/>
          </a:prstGeom>
          <a:solidFill>
            <a:schemeClr val="bg1"/>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kumimoji="1" lang="zh-CN" altLang="en-US" sz="2000" b="1" dirty="0">
                <a:solidFill>
                  <a:schemeClr val="accent1"/>
                </a:solidFill>
                <a:latin typeface="Century Gothic" panose="020B0502020202020204" pitchFamily="34" charset="0"/>
                <a:ea typeface="Heiti SC Light" charset="-122"/>
                <a:cs typeface="+mn-cs"/>
              </a:rPr>
              <a:t>由该思想设计的</a:t>
            </a:r>
            <a:r>
              <a:rPr kumimoji="1" lang="en-US" altLang="zh-CN" sz="2000" b="1" dirty="0">
                <a:solidFill>
                  <a:schemeClr val="accent1"/>
                </a:solidFill>
                <a:latin typeface="Century Gothic" panose="020B0502020202020204" pitchFamily="34" charset="0"/>
                <a:ea typeface="Heiti SC Light" charset="-122"/>
                <a:cs typeface="+mn-cs"/>
              </a:rPr>
              <a:t>RSA</a:t>
            </a:r>
            <a:r>
              <a:rPr kumimoji="1" lang="zh-CN" altLang="en-US" sz="2000" b="1" dirty="0">
                <a:solidFill>
                  <a:schemeClr val="accent1"/>
                </a:solidFill>
                <a:latin typeface="Century Gothic" panose="020B0502020202020204" pitchFamily="34" charset="0"/>
                <a:ea typeface="Heiti SC Light" charset="-122"/>
                <a:cs typeface="+mn-cs"/>
              </a:rPr>
              <a:t>算法于</a:t>
            </a:r>
            <a:r>
              <a:rPr kumimoji="1" lang="en-US" altLang="zh-CN" sz="2000" b="1" dirty="0">
                <a:solidFill>
                  <a:schemeClr val="accent1"/>
                </a:solidFill>
                <a:latin typeface="Century Gothic" panose="020B0502020202020204" pitchFamily="34" charset="0"/>
                <a:ea typeface="Heiti SC Light" charset="-122"/>
                <a:cs typeface="+mn-cs"/>
              </a:rPr>
              <a:t>2002</a:t>
            </a:r>
            <a:r>
              <a:rPr kumimoji="1" lang="zh-CN" altLang="en-US" sz="2000" b="1" dirty="0">
                <a:solidFill>
                  <a:schemeClr val="accent1"/>
                </a:solidFill>
                <a:latin typeface="Century Gothic" panose="020B0502020202020204" pitchFamily="34" charset="0"/>
                <a:ea typeface="Heiti SC Light" charset="-122"/>
                <a:cs typeface="+mn-cs"/>
              </a:rPr>
              <a:t>年获得计算机界最高奖</a:t>
            </a:r>
            <a:r>
              <a:rPr kumimoji="1" lang="en-US" altLang="zh-CN" sz="2000" b="1" dirty="0">
                <a:solidFill>
                  <a:schemeClr val="accent1"/>
                </a:solidFill>
                <a:latin typeface="Century Gothic" panose="020B0502020202020204" pitchFamily="34" charset="0"/>
                <a:ea typeface="Heiti SC Light" charset="-122"/>
                <a:cs typeface="+mn-cs"/>
              </a:rPr>
              <a:t>——</a:t>
            </a:r>
            <a:r>
              <a:rPr kumimoji="1" lang="zh-CN" altLang="en-US" sz="2000" b="1" dirty="0">
                <a:solidFill>
                  <a:schemeClr val="accent1"/>
                </a:solidFill>
                <a:latin typeface="Century Gothic" panose="020B0502020202020204" pitchFamily="34" charset="0"/>
                <a:ea typeface="Heiti SC Light" charset="-122"/>
                <a:cs typeface="+mn-cs"/>
              </a:rPr>
              <a:t>图灵奖</a:t>
            </a:r>
          </a:p>
        </p:txBody>
      </p:sp>
    </p:spTree>
    <p:extLst>
      <p:ext uri="{BB962C8B-B14F-4D97-AF65-F5344CB8AC3E}">
        <p14:creationId xmlns:p14="http://schemas.microsoft.com/office/powerpoint/2010/main" val="35363321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xEl>
                                              <p:pRg st="4" end="4"/>
                                            </p:txEl>
                                          </p:spTgt>
                                        </p:tgtEl>
                                        <p:attrNameLst>
                                          <p:attrName>style.visibility</p:attrName>
                                        </p:attrNameLst>
                                      </p:cBhvr>
                                      <p:to>
                                        <p:strVal val="visible"/>
                                      </p:to>
                                    </p:set>
                                    <p:animEffect transition="in" filter="fade">
                                      <p:cBhvr>
                                        <p:cTn id="15" dur="500"/>
                                        <p:tgtEl>
                                          <p:spTgt spid="2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公钥加密的比喻</a:t>
            </a:r>
          </a:p>
        </p:txBody>
      </p:sp>
      <p:pic>
        <p:nvPicPr>
          <p:cNvPr id="2" name="Picture 2" descr="https://timgsa.baidu.com/timg?image&amp;quality=80&amp;size=b9999_10000&amp;sec=1577888401497&amp;di=0f8f89eb784564e8846ff37ccf42bcfc&amp;imgtype=jpg&amp;src=http%3A%2F%2Fimg1.imgtn.bdimg.com%2Fit%2Fu%3D771431631%2C2616762651%26fm%3D214%26gp%3D0.jpg">
            <a:extLst>
              <a:ext uri="{FF2B5EF4-FFF2-40B4-BE49-F238E27FC236}">
                <a16:creationId xmlns:a16="http://schemas.microsoft.com/office/drawing/2014/main" id="{6E6283D9-6117-6004-5195-FE2A2DCAA7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9117" y="2646318"/>
            <a:ext cx="2193398" cy="1508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
            <a:extLst>
              <a:ext uri="{FF2B5EF4-FFF2-40B4-BE49-F238E27FC236}">
                <a16:creationId xmlns:a16="http://schemas.microsoft.com/office/drawing/2014/main" id="{E3EEC15A-444D-D192-737B-54BBAE9E6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686" y="2784603"/>
            <a:ext cx="1666875"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2D2EE2F5-16EE-3B68-737C-43BA55F72374}"/>
              </a:ext>
            </a:extLst>
          </p:cNvPr>
          <p:cNvSpPr txBox="1">
            <a:spLocks noChangeArrowheads="1"/>
          </p:cNvSpPr>
          <p:nvPr/>
        </p:nvSpPr>
        <p:spPr bwMode="auto">
          <a:xfrm>
            <a:off x="525046" y="4676088"/>
            <a:ext cx="5805729" cy="117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2000" b="1" spc="100" dirty="0">
                <a:solidFill>
                  <a:schemeClr val="accent1"/>
                </a:solidFill>
                <a:latin typeface="Century Gothic" panose="020B0502020202020204" pitchFamily="34" charset="0"/>
                <a:cs typeface="+mn-cs"/>
              </a:rPr>
              <a:t>公钥加密，就像是把一根绣花针藏入一个草垛。</a:t>
            </a:r>
            <a:endParaRPr lang="en-US" altLang="zh-CN" sz="2000" b="1" spc="100" dirty="0">
              <a:solidFill>
                <a:schemeClr val="accent1"/>
              </a:solidFill>
              <a:latin typeface="Century Gothic" panose="020B0502020202020204" pitchFamily="34" charset="0"/>
              <a:cs typeface="+mn-cs"/>
            </a:endParaRPr>
          </a:p>
          <a:p>
            <a:pPr>
              <a:spcBef>
                <a:spcPct val="0"/>
              </a:spcBef>
              <a:buSzTx/>
              <a:buFontTx/>
              <a:buNone/>
            </a:pPr>
            <a:endParaRPr lang="en-US" altLang="zh-CN" sz="2000" b="1" spc="100" dirty="0">
              <a:solidFill>
                <a:schemeClr val="accent1"/>
              </a:solidFill>
              <a:latin typeface="Century Gothic" panose="020B0502020202020204" pitchFamily="34" charset="0"/>
              <a:cs typeface="+mn-cs"/>
            </a:endParaRPr>
          </a:p>
          <a:p>
            <a:pPr algn="r">
              <a:spcBef>
                <a:spcPct val="0"/>
              </a:spcBef>
              <a:buSzTx/>
              <a:buFontTx/>
              <a:buNone/>
            </a:pPr>
            <a:r>
              <a:rPr lang="en-US" altLang="zh-CN" sz="2000" b="1" spc="100" dirty="0">
                <a:solidFill>
                  <a:schemeClr val="accent1"/>
                </a:solidFill>
                <a:latin typeface="Century Gothic" panose="020B0502020202020204" pitchFamily="34" charset="0"/>
                <a:cs typeface="+mn-cs"/>
              </a:rPr>
              <a:t>——Adi Shamir</a:t>
            </a:r>
          </a:p>
        </p:txBody>
      </p:sp>
      <p:cxnSp>
        <p:nvCxnSpPr>
          <p:cNvPr id="13" name="直接箭头连接符 12">
            <a:extLst>
              <a:ext uri="{FF2B5EF4-FFF2-40B4-BE49-F238E27FC236}">
                <a16:creationId xmlns:a16="http://schemas.microsoft.com/office/drawing/2014/main" id="{99A23D72-9B54-EE7D-C95C-8DCAEA8F02F1}"/>
              </a:ext>
            </a:extLst>
          </p:cNvPr>
          <p:cNvCxnSpPr>
            <a:cxnSpLocks/>
          </p:cNvCxnSpPr>
          <p:nvPr/>
        </p:nvCxnSpPr>
        <p:spPr bwMode="auto">
          <a:xfrm>
            <a:off x="2702255" y="3448498"/>
            <a:ext cx="997977"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8129E22-5918-0CC0-3D3F-56AF36BB1648}"/>
              </a:ext>
            </a:extLst>
          </p:cNvPr>
          <p:cNvSpPr txBox="1"/>
          <p:nvPr/>
        </p:nvSpPr>
        <p:spPr>
          <a:xfrm>
            <a:off x="525046" y="1337585"/>
            <a:ext cx="5650519" cy="707886"/>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在刚才的例子中，我们用模乘运算把数字</a:t>
            </a:r>
            <a:r>
              <a:rPr lang="en-US" altLang="zh-CN" sz="2000" dirty="0">
                <a:latin typeface="+mn-ea"/>
                <a:ea typeface="+mn-ea"/>
              </a:rPr>
              <a:t>123</a:t>
            </a:r>
            <a:r>
              <a:rPr lang="zh-CN" altLang="en-US" sz="2000" b="1" dirty="0">
                <a:solidFill>
                  <a:srgbClr val="C00000"/>
                </a:solidFill>
                <a:latin typeface="+mn-ea"/>
                <a:ea typeface="+mn-ea"/>
              </a:rPr>
              <a:t>藏在了</a:t>
            </a:r>
            <a:r>
              <a:rPr lang="en-US" altLang="zh-CN" sz="2000" dirty="0">
                <a:latin typeface="+mn-ea"/>
                <a:ea typeface="+mn-ea"/>
              </a:rPr>
              <a:t>mod 1000</a:t>
            </a:r>
            <a:r>
              <a:rPr lang="zh-CN" altLang="en-US" sz="2000" dirty="0">
                <a:latin typeface="+mn-ea"/>
                <a:ea typeface="+mn-ea"/>
              </a:rPr>
              <a:t>（</a:t>
            </a:r>
            <a:r>
              <a:rPr lang="en-US" altLang="zh-CN" sz="2000" dirty="0">
                <a:latin typeface="+mn-ea"/>
                <a:ea typeface="+mn-ea"/>
              </a:rPr>
              <a:t>0</a:t>
            </a:r>
            <a:r>
              <a:rPr lang="zh-CN" altLang="en-US" sz="2000" dirty="0">
                <a:latin typeface="+mn-ea"/>
                <a:ea typeface="+mn-ea"/>
              </a:rPr>
              <a:t>到</a:t>
            </a:r>
            <a:r>
              <a:rPr lang="en-US" altLang="zh-CN" sz="2000" dirty="0">
                <a:latin typeface="+mn-ea"/>
                <a:ea typeface="+mn-ea"/>
              </a:rPr>
              <a:t>999</a:t>
            </a:r>
            <a:r>
              <a:rPr lang="zh-CN" altLang="en-US" sz="2000" dirty="0">
                <a:latin typeface="+mn-ea"/>
                <a:ea typeface="+mn-ea"/>
              </a:rPr>
              <a:t>）</a:t>
            </a:r>
            <a:r>
              <a:rPr lang="zh-CN" altLang="en-US" sz="2000" b="1" dirty="0">
                <a:solidFill>
                  <a:srgbClr val="C00000"/>
                </a:solidFill>
                <a:latin typeface="+mn-ea"/>
                <a:ea typeface="+mn-ea"/>
              </a:rPr>
              <a:t>的数字空间里</a:t>
            </a:r>
          </a:p>
        </p:txBody>
      </p:sp>
      <p:pic>
        <p:nvPicPr>
          <p:cNvPr id="16" name="Picture 4" descr="f5.pdf                                                         00ABB570  Mnementh                      BEAE7A2F:">
            <a:extLst>
              <a:ext uri="{FF2B5EF4-FFF2-40B4-BE49-F238E27FC236}">
                <a16:creationId xmlns:a16="http://schemas.microsoft.com/office/drawing/2014/main" id="{703CEC97-2F39-A4DD-1928-548812C8C60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265" t="7159" r="9265" b="32216"/>
          <a:stretch>
            <a:fillRect/>
          </a:stretch>
        </p:blipFill>
        <p:spPr bwMode="auto">
          <a:xfrm>
            <a:off x="6122760" y="550823"/>
            <a:ext cx="6267345" cy="60351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167116"/>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en-US" altLang="zh-CN" dirty="0"/>
              <a:t>RSA</a:t>
            </a:r>
            <a:r>
              <a:rPr lang="zh-CN" altLang="en-US" dirty="0"/>
              <a:t>加密示例</a:t>
            </a:r>
          </a:p>
        </p:txBody>
      </p:sp>
      <p:sp>
        <p:nvSpPr>
          <p:cNvPr id="4" name="文本框 3">
            <a:extLst>
              <a:ext uri="{FF2B5EF4-FFF2-40B4-BE49-F238E27FC236}">
                <a16:creationId xmlns:a16="http://schemas.microsoft.com/office/drawing/2014/main" id="{8E177057-B36E-EA38-ACF5-1E2C33C37186}"/>
              </a:ext>
            </a:extLst>
          </p:cNvPr>
          <p:cNvSpPr txBox="1"/>
          <p:nvPr/>
        </p:nvSpPr>
        <p:spPr>
          <a:xfrm>
            <a:off x="723733" y="3843118"/>
            <a:ext cx="6819236" cy="1938992"/>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使用</a:t>
            </a:r>
            <a:r>
              <a:rPr lang="en-US" altLang="zh-CN" dirty="0" err="1">
                <a:latin typeface="+mn-ea"/>
                <a:ea typeface="+mn-ea"/>
              </a:rPr>
              <a:t>Hexprobe</a:t>
            </a:r>
            <a:r>
              <a:rPr lang="en-US" altLang="zh-CN" dirty="0">
                <a:latin typeface="+mn-ea"/>
                <a:ea typeface="+mn-ea"/>
              </a:rPr>
              <a:t> </a:t>
            </a:r>
            <a:r>
              <a:rPr lang="en-US" altLang="zh-CN" dirty="0" err="1">
                <a:latin typeface="+mn-ea"/>
                <a:ea typeface="+mn-ea"/>
              </a:rPr>
              <a:t>Hpmbcalc</a:t>
            </a:r>
            <a:r>
              <a:rPr lang="en-US" altLang="zh-CN" dirty="0">
                <a:latin typeface="+mn-ea"/>
                <a:ea typeface="+mn-ea"/>
              </a:rPr>
              <a:t> Hex Calculator V4.21</a:t>
            </a:r>
            <a:r>
              <a:rPr lang="zh-CN" altLang="en-US" dirty="0">
                <a:latin typeface="+mn-ea"/>
                <a:ea typeface="+mn-ea"/>
              </a:rPr>
              <a:t>软件实现</a:t>
            </a:r>
            <a:r>
              <a:rPr lang="en-US" altLang="zh-CN" dirty="0">
                <a:latin typeface="+mn-ea"/>
                <a:ea typeface="+mn-ea"/>
              </a:rPr>
              <a:t>RSA</a:t>
            </a:r>
            <a:r>
              <a:rPr lang="zh-CN" altLang="en-US" dirty="0">
                <a:latin typeface="+mn-ea"/>
                <a:ea typeface="+mn-ea"/>
              </a:rPr>
              <a:t>算法样例</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素数生成（菜单：工具</a:t>
            </a:r>
            <a:r>
              <a:rPr lang="en-US" altLang="zh-CN" dirty="0">
                <a:latin typeface="+mn-ea"/>
                <a:ea typeface="+mn-ea"/>
              </a:rPr>
              <a:t>-</a:t>
            </a:r>
            <a:r>
              <a:rPr lang="zh-CN" altLang="en-US" dirty="0">
                <a:latin typeface="+mn-ea"/>
                <a:ea typeface="+mn-ea"/>
              </a:rPr>
              <a:t>伪随机素数生成器）</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模逆运算（按钮：</a:t>
            </a:r>
            <a:r>
              <a:rPr lang="en-US" altLang="zh-CN" dirty="0">
                <a:latin typeface="+mn-ea"/>
                <a:ea typeface="+mn-ea"/>
              </a:rPr>
              <a:t>M^-1</a:t>
            </a:r>
            <a:r>
              <a:rPr lang="zh-CN" altLang="en-US" dirty="0">
                <a:latin typeface="+mn-ea"/>
                <a:ea typeface="+mn-ea"/>
              </a:rPr>
              <a:t>）</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模幂运算（按钮：</a:t>
            </a:r>
            <a:r>
              <a:rPr lang="en-US" altLang="zh-CN" dirty="0" err="1">
                <a:latin typeface="+mn-ea"/>
                <a:ea typeface="+mn-ea"/>
              </a:rPr>
              <a:t>PMod</a:t>
            </a:r>
            <a:r>
              <a:rPr lang="zh-CN" altLang="en-US" dirty="0">
                <a:latin typeface="+mn-ea"/>
                <a:ea typeface="+mn-ea"/>
              </a:rPr>
              <a:t>）</a:t>
            </a:r>
            <a:endParaRPr lang="en-US" altLang="zh-CN" dirty="0">
              <a:latin typeface="+mn-ea"/>
              <a:ea typeface="+mn-ea"/>
            </a:endParaRPr>
          </a:p>
        </p:txBody>
      </p:sp>
      <p:pic>
        <p:nvPicPr>
          <p:cNvPr id="5" name="Picture 4" descr="f6.pdf                                                         00ABB570  Mnementh                      BEAE7A2F:">
            <a:extLst>
              <a:ext uri="{FF2B5EF4-FFF2-40B4-BE49-F238E27FC236}">
                <a16:creationId xmlns:a16="http://schemas.microsoft.com/office/drawing/2014/main" id="{D22F0310-10E8-6784-9EEB-1E0528808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59" t="23161" r="7159" b="37059"/>
          <a:stretch>
            <a:fillRect/>
          </a:stretch>
        </p:blipFill>
        <p:spPr bwMode="auto">
          <a:xfrm>
            <a:off x="285051" y="998612"/>
            <a:ext cx="7696601" cy="276215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5241DC30-44C0-383A-1A1B-942C59ED6C66}"/>
              </a:ext>
            </a:extLst>
          </p:cNvPr>
          <p:cNvPicPr>
            <a:picLocks noChangeAspect="1"/>
          </p:cNvPicPr>
          <p:nvPr/>
        </p:nvPicPr>
        <p:blipFill>
          <a:blip r:embed="rId3"/>
          <a:stretch>
            <a:fillRect/>
          </a:stretch>
        </p:blipFill>
        <p:spPr>
          <a:xfrm>
            <a:off x="8172307" y="970852"/>
            <a:ext cx="3490134" cy="5152516"/>
          </a:xfrm>
          <a:prstGeom prst="rect">
            <a:avLst/>
          </a:prstGeom>
        </p:spPr>
      </p:pic>
    </p:spTree>
    <p:extLst>
      <p:ext uri="{BB962C8B-B14F-4D97-AF65-F5344CB8AC3E}">
        <p14:creationId xmlns:p14="http://schemas.microsoft.com/office/powerpoint/2010/main" val="3143329488"/>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en-US" altLang="zh-CN" dirty="0"/>
              <a:t>RSA</a:t>
            </a:r>
            <a:r>
              <a:rPr lang="zh-CN" altLang="en-US" dirty="0"/>
              <a:t>公钥密码体制的安全需求</a:t>
            </a:r>
          </a:p>
        </p:txBody>
      </p:sp>
      <p:sp>
        <p:nvSpPr>
          <p:cNvPr id="4" name="文本框 3">
            <a:extLst>
              <a:ext uri="{FF2B5EF4-FFF2-40B4-BE49-F238E27FC236}">
                <a16:creationId xmlns:a16="http://schemas.microsoft.com/office/drawing/2014/main" id="{8E177057-B36E-EA38-ACF5-1E2C33C37186}"/>
              </a:ext>
            </a:extLst>
          </p:cNvPr>
          <p:cNvSpPr txBox="1"/>
          <p:nvPr/>
        </p:nvSpPr>
        <p:spPr>
          <a:xfrm>
            <a:off x="519017" y="1024224"/>
            <a:ext cx="5241703" cy="5139869"/>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1700" b="1" dirty="0">
                <a:solidFill>
                  <a:srgbClr val="C00000"/>
                </a:solidFill>
                <a:latin typeface="+mn-ea"/>
                <a:ea typeface="+mn-ea"/>
              </a:rPr>
              <a:t>创建密钥对</a:t>
            </a:r>
            <a:r>
              <a:rPr lang="zh-CN" altLang="en-US" sz="1700" dirty="0">
                <a:latin typeface="+mn-ea"/>
                <a:ea typeface="+mn-ea"/>
              </a:rPr>
              <a:t>所需的计算量较小</a:t>
            </a: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发送者用公钥来</a:t>
            </a:r>
            <a:r>
              <a:rPr lang="zh-CN" altLang="en-US" sz="1700" b="1" dirty="0">
                <a:solidFill>
                  <a:srgbClr val="C00000"/>
                </a:solidFill>
                <a:latin typeface="+mn-ea"/>
                <a:ea typeface="+mn-ea"/>
              </a:rPr>
              <a:t>加密</a:t>
            </a:r>
            <a:r>
              <a:rPr lang="zh-CN" altLang="en-US" sz="1700" dirty="0">
                <a:latin typeface="+mn-ea"/>
                <a:ea typeface="+mn-ea"/>
              </a:rPr>
              <a:t>消息的计算量尽可能小</a:t>
            </a:r>
            <a:endParaRPr lang="en-US" altLang="zh-CN" sz="17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公钥</a:t>
            </a:r>
            <a:r>
              <a:rPr lang="en-US" altLang="zh-CN" sz="1700" dirty="0">
                <a:latin typeface="+mn-ea"/>
                <a:ea typeface="+mn-ea"/>
              </a:rPr>
              <a:t>e</a:t>
            </a:r>
            <a:r>
              <a:rPr lang="zh-CN" altLang="en-US" sz="1700" dirty="0">
                <a:latin typeface="+mn-ea"/>
                <a:ea typeface="+mn-ea"/>
              </a:rPr>
              <a:t>推荐参数：十进制</a:t>
            </a:r>
            <a:r>
              <a:rPr lang="en-US" altLang="zh-CN" sz="1700" dirty="0">
                <a:latin typeface="+mn-ea"/>
                <a:ea typeface="+mn-ea"/>
              </a:rPr>
              <a:t>65537</a:t>
            </a:r>
            <a:r>
              <a:rPr lang="zh-CN" altLang="en-US" sz="1700" dirty="0">
                <a:latin typeface="+mn-ea"/>
                <a:ea typeface="+mn-ea"/>
              </a:rPr>
              <a:t>（</a:t>
            </a:r>
            <a:r>
              <a:rPr lang="en-US" altLang="zh-CN" sz="1700" dirty="0">
                <a:latin typeface="+mn-ea"/>
                <a:ea typeface="+mn-ea"/>
              </a:rPr>
              <a:t>16</a:t>
            </a:r>
            <a:r>
              <a:rPr lang="zh-CN" altLang="en-US" sz="1700" dirty="0">
                <a:latin typeface="+mn-ea"/>
                <a:ea typeface="+mn-ea"/>
              </a:rPr>
              <a:t>进制</a:t>
            </a:r>
            <a:r>
              <a:rPr lang="en-US" altLang="zh-CN" sz="1700" dirty="0">
                <a:latin typeface="+mn-ea"/>
                <a:ea typeface="+mn-ea"/>
              </a:rPr>
              <a:t>10001</a:t>
            </a:r>
            <a:r>
              <a:rPr lang="zh-CN" altLang="en-US" sz="1700" dirty="0">
                <a:latin typeface="+mn-ea"/>
                <a:ea typeface="+mn-ea"/>
              </a:rPr>
              <a:t>），因为其汉明重量很小</a:t>
            </a: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接收者用私钥</a:t>
            </a:r>
            <a:r>
              <a:rPr lang="zh-CN" altLang="en-US" sz="1700" b="1" dirty="0">
                <a:solidFill>
                  <a:srgbClr val="C00000"/>
                </a:solidFill>
                <a:latin typeface="+mn-ea"/>
                <a:ea typeface="+mn-ea"/>
              </a:rPr>
              <a:t>解密</a:t>
            </a:r>
            <a:r>
              <a:rPr lang="zh-CN" altLang="en-US" sz="1700" dirty="0">
                <a:latin typeface="+mn-ea"/>
                <a:ea typeface="+mn-ea"/>
              </a:rPr>
              <a:t>密文的计算量较小</a:t>
            </a: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敌手无法从公钥</a:t>
            </a:r>
            <a:r>
              <a:rPr lang="zh-CN" altLang="en-US" sz="1700" b="1" dirty="0">
                <a:solidFill>
                  <a:srgbClr val="C00000"/>
                </a:solidFill>
                <a:latin typeface="+mn-ea"/>
                <a:ea typeface="+mn-ea"/>
              </a:rPr>
              <a:t>推出私钥</a:t>
            </a:r>
            <a:endParaRPr lang="en-US" altLang="zh-CN" sz="17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d × e mod φ(N) = 1</a:t>
            </a:r>
            <a:r>
              <a:rPr lang="zh-CN" altLang="en-US" sz="1700" dirty="0">
                <a:latin typeface="+mn-ea"/>
                <a:ea typeface="+mn-ea"/>
              </a:rPr>
              <a:t>，</a:t>
            </a:r>
            <a:r>
              <a:rPr lang="en-US" altLang="zh-CN" sz="1700" dirty="0">
                <a:latin typeface="+mn-ea"/>
                <a:ea typeface="+mn-ea"/>
              </a:rPr>
              <a:t>φ(N) </a:t>
            </a:r>
            <a:r>
              <a:rPr lang="zh-CN" altLang="en-US" sz="1700" dirty="0">
                <a:latin typeface="+mn-ea"/>
                <a:ea typeface="+mn-ea"/>
              </a:rPr>
              <a:t>需保密</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单向函数示例：</a:t>
            </a:r>
            <a:r>
              <a:rPr lang="en-US" altLang="zh-CN" sz="1700" dirty="0">
                <a:latin typeface="+mn-ea"/>
                <a:ea typeface="+mn-ea"/>
              </a:rPr>
              <a:t>N = p × q</a:t>
            </a:r>
            <a:r>
              <a:rPr lang="zh-CN" altLang="en-US" sz="1700" dirty="0">
                <a:latin typeface="+mn-ea"/>
                <a:ea typeface="+mn-ea"/>
              </a:rPr>
              <a:t>（因子分解困难问题）</a:t>
            </a: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敌手无法从密文</a:t>
            </a:r>
            <a:r>
              <a:rPr lang="zh-CN" altLang="en-US" sz="1700" b="1" dirty="0">
                <a:solidFill>
                  <a:srgbClr val="C00000"/>
                </a:solidFill>
                <a:latin typeface="+mn-ea"/>
                <a:ea typeface="+mn-ea"/>
              </a:rPr>
              <a:t>推出明文</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单向函数示例：</a:t>
            </a:r>
            <a:r>
              <a:rPr lang="en-US" altLang="zh-CN" sz="1700" dirty="0">
                <a:latin typeface="+mn-ea"/>
                <a:ea typeface="+mn-ea"/>
              </a:rPr>
              <a:t>s = m</a:t>
            </a:r>
            <a:r>
              <a:rPr lang="en-US" altLang="zh-CN" sz="1700" baseline="30000" dirty="0">
                <a:latin typeface="+mn-ea"/>
                <a:ea typeface="+mn-ea"/>
              </a:rPr>
              <a:t>d</a:t>
            </a:r>
            <a:r>
              <a:rPr lang="en-US" altLang="zh-CN" sz="1700" dirty="0">
                <a:latin typeface="+mn-ea"/>
                <a:ea typeface="+mn-ea"/>
              </a:rPr>
              <a:t> mod N</a:t>
            </a:r>
            <a:r>
              <a:rPr lang="zh-CN" altLang="en-US" sz="1700" dirty="0">
                <a:latin typeface="+mn-ea"/>
                <a:ea typeface="+mn-ea"/>
              </a:rPr>
              <a:t>（用</a:t>
            </a:r>
            <a:r>
              <a:rPr lang="en-US" altLang="zh-CN" sz="1700" dirty="0">
                <a:latin typeface="+mn-ea"/>
                <a:ea typeface="+mn-ea"/>
              </a:rPr>
              <a:t>s</a:t>
            </a:r>
            <a:r>
              <a:rPr lang="zh-CN" altLang="en-US" sz="1700" dirty="0">
                <a:latin typeface="+mn-ea"/>
                <a:ea typeface="+mn-ea"/>
              </a:rPr>
              <a:t>和</a:t>
            </a:r>
            <a:r>
              <a:rPr lang="en-US" altLang="zh-CN" sz="1700" dirty="0">
                <a:latin typeface="+mn-ea"/>
                <a:ea typeface="+mn-ea"/>
              </a:rPr>
              <a:t>m</a:t>
            </a:r>
            <a:r>
              <a:rPr lang="zh-CN" altLang="en-US" sz="1700" dirty="0">
                <a:latin typeface="+mn-ea"/>
                <a:ea typeface="+mn-ea"/>
              </a:rPr>
              <a:t>推导</a:t>
            </a:r>
            <a:r>
              <a:rPr lang="en-US" altLang="zh-CN" sz="1700" dirty="0">
                <a:latin typeface="+mn-ea"/>
                <a:ea typeface="+mn-ea"/>
              </a:rPr>
              <a:t>d</a:t>
            </a:r>
            <a:r>
              <a:rPr lang="zh-CN" altLang="en-US" sz="1700" dirty="0">
                <a:latin typeface="+mn-ea"/>
                <a:ea typeface="+mn-ea"/>
              </a:rPr>
              <a:t>：离散对数困难问题）</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单向函数示例：</a:t>
            </a:r>
            <a:r>
              <a:rPr lang="en-US" altLang="zh-CN" sz="1700" dirty="0">
                <a:latin typeface="+mn-ea"/>
                <a:ea typeface="+mn-ea"/>
              </a:rPr>
              <a:t>c = m</a:t>
            </a:r>
            <a:r>
              <a:rPr lang="en-US" altLang="zh-CN" sz="1700" baseline="30000" dirty="0">
                <a:latin typeface="+mn-ea"/>
                <a:ea typeface="+mn-ea"/>
              </a:rPr>
              <a:t>e</a:t>
            </a:r>
            <a:r>
              <a:rPr lang="en-US" altLang="zh-CN" sz="1700" dirty="0">
                <a:latin typeface="+mn-ea"/>
                <a:ea typeface="+mn-ea"/>
              </a:rPr>
              <a:t> mod N</a:t>
            </a:r>
            <a:r>
              <a:rPr lang="zh-CN" altLang="en-US" sz="1700" dirty="0">
                <a:latin typeface="+mn-ea"/>
                <a:ea typeface="+mn-ea"/>
              </a:rPr>
              <a:t>（用</a:t>
            </a:r>
            <a:r>
              <a:rPr lang="en-US" altLang="zh-CN" sz="1700" dirty="0">
                <a:latin typeface="+mn-ea"/>
                <a:ea typeface="+mn-ea"/>
              </a:rPr>
              <a:t>c</a:t>
            </a:r>
            <a:r>
              <a:rPr lang="zh-CN" altLang="en-US" sz="1700" dirty="0">
                <a:latin typeface="+mn-ea"/>
                <a:ea typeface="+mn-ea"/>
              </a:rPr>
              <a:t>和</a:t>
            </a:r>
            <a:r>
              <a:rPr lang="en-US" altLang="zh-CN" sz="1700" dirty="0">
                <a:latin typeface="+mn-ea"/>
                <a:ea typeface="+mn-ea"/>
              </a:rPr>
              <a:t>e</a:t>
            </a:r>
            <a:r>
              <a:rPr lang="zh-CN" altLang="en-US" sz="1700" dirty="0">
                <a:latin typeface="+mn-ea"/>
                <a:ea typeface="+mn-ea"/>
              </a:rPr>
              <a:t>推导</a:t>
            </a:r>
            <a:r>
              <a:rPr lang="en-US" altLang="zh-CN" sz="1700" dirty="0">
                <a:latin typeface="+mn-ea"/>
                <a:ea typeface="+mn-ea"/>
              </a:rPr>
              <a:t>m</a:t>
            </a:r>
            <a:r>
              <a:rPr lang="zh-CN" altLang="en-US" sz="1700" dirty="0">
                <a:latin typeface="+mn-ea"/>
                <a:ea typeface="+mn-ea"/>
              </a:rPr>
              <a:t>：</a:t>
            </a:r>
            <a:r>
              <a:rPr lang="en-US" altLang="zh-CN" sz="1700" dirty="0">
                <a:latin typeface="+mn-ea"/>
                <a:ea typeface="+mn-ea"/>
              </a:rPr>
              <a:t>RSA</a:t>
            </a:r>
            <a:r>
              <a:rPr lang="zh-CN" altLang="en-US" sz="1700" dirty="0">
                <a:latin typeface="+mn-ea"/>
                <a:ea typeface="+mn-ea"/>
              </a:rPr>
              <a:t>困难问题）</a:t>
            </a:r>
            <a:endParaRPr lang="en-US" altLang="zh-CN" sz="1700" dirty="0">
              <a:latin typeface="+mn-ea"/>
              <a:ea typeface="+mn-ea"/>
            </a:endParaRPr>
          </a:p>
        </p:txBody>
      </p:sp>
      <p:sp>
        <p:nvSpPr>
          <p:cNvPr id="7" name="文本框 6">
            <a:extLst>
              <a:ext uri="{FF2B5EF4-FFF2-40B4-BE49-F238E27FC236}">
                <a16:creationId xmlns:a16="http://schemas.microsoft.com/office/drawing/2014/main" id="{6ECFB734-61A5-DDF6-1892-17E95539DF5D}"/>
              </a:ext>
            </a:extLst>
          </p:cNvPr>
          <p:cNvSpPr txBox="1"/>
          <p:nvPr/>
        </p:nvSpPr>
        <p:spPr>
          <a:xfrm>
            <a:off x="5992837" y="1024224"/>
            <a:ext cx="5680146" cy="4785926"/>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为保障上述数学问题的困难性，建议</a:t>
            </a:r>
            <a:r>
              <a:rPr lang="en-US" altLang="zh-CN" sz="1700" dirty="0">
                <a:latin typeface="+mn-ea"/>
                <a:ea typeface="+mn-ea"/>
              </a:rPr>
              <a:t>N</a:t>
            </a:r>
            <a:r>
              <a:rPr lang="zh-CN" altLang="en-US" sz="1700" dirty="0">
                <a:latin typeface="+mn-ea"/>
                <a:ea typeface="+mn-ea"/>
              </a:rPr>
              <a:t>、</a:t>
            </a:r>
            <a:r>
              <a:rPr lang="en-US" altLang="zh-CN" sz="1700" dirty="0">
                <a:latin typeface="+mn-ea"/>
                <a:ea typeface="+mn-ea"/>
              </a:rPr>
              <a:t>d</a:t>
            </a:r>
            <a:r>
              <a:rPr lang="zh-CN" altLang="en-US" sz="1700" dirty="0">
                <a:latin typeface="+mn-ea"/>
                <a:ea typeface="+mn-ea"/>
              </a:rPr>
              <a:t>的长度设置为</a:t>
            </a:r>
            <a:r>
              <a:rPr lang="en-US" altLang="zh-CN" sz="1700" dirty="0">
                <a:latin typeface="+mn-ea"/>
                <a:ea typeface="+mn-ea"/>
              </a:rPr>
              <a:t>1024</a:t>
            </a:r>
            <a:r>
              <a:rPr lang="zh-CN" altLang="en-US" sz="1700" dirty="0">
                <a:latin typeface="+mn-ea"/>
                <a:ea typeface="+mn-ea"/>
              </a:rPr>
              <a:t>比特（教科书）或</a:t>
            </a:r>
            <a:r>
              <a:rPr lang="en-US" altLang="zh-CN" sz="1700" dirty="0">
                <a:latin typeface="+mn-ea"/>
                <a:ea typeface="+mn-ea"/>
              </a:rPr>
              <a:t>2048</a:t>
            </a:r>
            <a:r>
              <a:rPr lang="zh-CN" altLang="en-US" sz="1700" dirty="0">
                <a:latin typeface="+mn-ea"/>
                <a:ea typeface="+mn-ea"/>
              </a:rPr>
              <a:t>比特（实际情况）</a:t>
            </a:r>
          </a:p>
          <a:p>
            <a:pPr marL="342900"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2003</a:t>
            </a:r>
            <a:r>
              <a:rPr lang="zh-CN" altLang="en-US" sz="1700" dirty="0">
                <a:latin typeface="+mn-ea"/>
                <a:ea typeface="+mn-ea"/>
              </a:rPr>
              <a:t>年，</a:t>
            </a:r>
            <a:r>
              <a:rPr lang="en-US" altLang="zh-CN" sz="1700" dirty="0">
                <a:latin typeface="+mn-ea"/>
                <a:ea typeface="+mn-ea"/>
              </a:rPr>
              <a:t>RSA Security</a:t>
            </a:r>
            <a:r>
              <a:rPr lang="zh-CN" altLang="en-US" sz="1700" dirty="0">
                <a:latin typeface="+mn-ea"/>
                <a:ea typeface="+mn-ea"/>
              </a:rPr>
              <a:t>估计，到</a:t>
            </a:r>
            <a:r>
              <a:rPr lang="en-US" altLang="zh-CN" sz="1700" dirty="0">
                <a:latin typeface="+mn-ea"/>
                <a:ea typeface="+mn-ea"/>
              </a:rPr>
              <a:t>2010</a:t>
            </a:r>
            <a:r>
              <a:rPr lang="zh-CN" altLang="en-US" sz="1700" dirty="0">
                <a:latin typeface="+mn-ea"/>
                <a:ea typeface="+mn-ea"/>
              </a:rPr>
              <a:t>年</a:t>
            </a:r>
            <a:r>
              <a:rPr lang="en-US" altLang="zh-CN" sz="1700" dirty="0">
                <a:latin typeface="+mn-ea"/>
                <a:ea typeface="+mn-ea"/>
              </a:rPr>
              <a:t>1024</a:t>
            </a:r>
            <a:r>
              <a:rPr lang="zh-CN" altLang="en-US" sz="1700" dirty="0">
                <a:latin typeface="+mn-ea"/>
                <a:ea typeface="+mn-ea"/>
              </a:rPr>
              <a:t>位密钥可能会被破解。但截至</a:t>
            </a:r>
            <a:r>
              <a:rPr lang="en-US" altLang="zh-CN" sz="1700" dirty="0">
                <a:latin typeface="+mn-ea"/>
                <a:ea typeface="+mn-ea"/>
              </a:rPr>
              <a:t>2020</a:t>
            </a:r>
            <a:r>
              <a:rPr lang="zh-CN" altLang="en-US" sz="1700" dirty="0">
                <a:latin typeface="+mn-ea"/>
                <a:ea typeface="+mn-ea"/>
              </a:rPr>
              <a:t>年，</a:t>
            </a:r>
            <a:r>
              <a:rPr lang="en-US" altLang="zh-CN" sz="1700" dirty="0">
                <a:latin typeface="+mn-ea"/>
                <a:ea typeface="+mn-ea"/>
              </a:rPr>
              <a:t>1024</a:t>
            </a:r>
            <a:r>
              <a:rPr lang="zh-CN" altLang="en-US" sz="1700" dirty="0">
                <a:latin typeface="+mn-ea"/>
                <a:ea typeface="+mn-ea"/>
              </a:rPr>
              <a:t>位密钥仍未被破解，但</a:t>
            </a:r>
            <a:r>
              <a:rPr lang="en-US" altLang="zh-CN" sz="1700" b="1" dirty="0">
                <a:solidFill>
                  <a:srgbClr val="C00000"/>
                </a:solidFill>
                <a:latin typeface="+mn-ea"/>
                <a:ea typeface="+mn-ea"/>
              </a:rPr>
              <a:t>RSA</a:t>
            </a:r>
            <a:r>
              <a:rPr lang="zh-CN" altLang="en-US" sz="1700" b="1" dirty="0">
                <a:solidFill>
                  <a:srgbClr val="C00000"/>
                </a:solidFill>
                <a:latin typeface="+mn-ea"/>
                <a:ea typeface="+mn-ea"/>
              </a:rPr>
              <a:t>位宽的最低建议已改为</a:t>
            </a:r>
            <a:r>
              <a:rPr lang="en-US" altLang="zh-CN" sz="1700" b="1" dirty="0">
                <a:solidFill>
                  <a:srgbClr val="C00000"/>
                </a:solidFill>
                <a:latin typeface="+mn-ea"/>
                <a:ea typeface="+mn-ea"/>
              </a:rPr>
              <a:t>2048</a:t>
            </a:r>
            <a:r>
              <a:rPr lang="zh-CN" altLang="en-US" sz="1700" b="1" dirty="0">
                <a:solidFill>
                  <a:srgbClr val="C00000"/>
                </a:solidFill>
                <a:latin typeface="+mn-ea"/>
                <a:ea typeface="+mn-ea"/>
              </a:rPr>
              <a:t>位</a:t>
            </a:r>
            <a:r>
              <a:rPr lang="zh-CN" altLang="en-US" sz="1700" dirty="0">
                <a:latin typeface="+mn-ea"/>
                <a:ea typeface="+mn-ea"/>
              </a:rPr>
              <a:t> </a:t>
            </a:r>
            <a:endParaRPr lang="en-US" altLang="zh-CN" sz="17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1999</a:t>
            </a:r>
            <a:r>
              <a:rPr lang="zh-CN" altLang="en-US" sz="1700" dirty="0">
                <a:latin typeface="+mn-ea"/>
                <a:ea typeface="+mn-ea"/>
              </a:rPr>
              <a:t>年的第一次</a:t>
            </a:r>
            <a:r>
              <a:rPr lang="en-US" altLang="zh-CN" sz="1700" dirty="0">
                <a:latin typeface="+mn-ea"/>
                <a:ea typeface="+mn-ea"/>
              </a:rPr>
              <a:t>RSA-512</a:t>
            </a:r>
            <a:r>
              <a:rPr lang="zh-CN" altLang="en-US" sz="1700" dirty="0">
                <a:latin typeface="+mn-ea"/>
                <a:ea typeface="+mn-ea"/>
              </a:rPr>
              <a:t>因子分解使用了数百台计算机，需要相当于</a:t>
            </a:r>
            <a:r>
              <a:rPr lang="en-US" altLang="zh-CN" sz="1700" dirty="0">
                <a:latin typeface="+mn-ea"/>
                <a:ea typeface="+mn-ea"/>
              </a:rPr>
              <a:t>8400 MIPS</a:t>
            </a:r>
            <a:r>
              <a:rPr lang="zh-CN" altLang="en-US" sz="1700" dirty="0">
                <a:latin typeface="+mn-ea"/>
                <a:ea typeface="+mn-ea"/>
              </a:rPr>
              <a:t>年的时间，耗时约</a:t>
            </a:r>
            <a:r>
              <a:rPr lang="en-US" altLang="zh-CN" sz="1700" dirty="0">
                <a:latin typeface="+mn-ea"/>
                <a:ea typeface="+mn-ea"/>
              </a:rPr>
              <a:t>7</a:t>
            </a:r>
            <a:r>
              <a:rPr lang="zh-CN" altLang="en-US" sz="1700" dirty="0">
                <a:latin typeface="+mn-ea"/>
                <a:ea typeface="+mn-ea"/>
              </a:rPr>
              <a:t>个月。</a:t>
            </a:r>
            <a:endParaRPr lang="en-US" altLang="zh-CN" sz="17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参考文献：</a:t>
            </a:r>
            <a:r>
              <a:rPr lang="en-US" altLang="zh-CN" sz="1700" dirty="0" err="1">
                <a:latin typeface="+mn-ea"/>
                <a:ea typeface="+mn-ea"/>
              </a:rPr>
              <a:t>Lenstra</a:t>
            </a:r>
            <a:r>
              <a:rPr lang="en-US" altLang="zh-CN" sz="1700" dirty="0">
                <a:latin typeface="+mn-ea"/>
                <a:ea typeface="+mn-ea"/>
              </a:rPr>
              <a:t>, Arjen; et al. (Group) (2000). "Factorization of a 512-bit RSA Modulus" (PDF). </a:t>
            </a:r>
            <a:r>
              <a:rPr lang="en-US" altLang="zh-CN" sz="1700" dirty="0" err="1">
                <a:latin typeface="+mn-ea"/>
                <a:ea typeface="+mn-ea"/>
              </a:rPr>
              <a:t>Eurocrypt</a:t>
            </a:r>
            <a:r>
              <a:rPr lang="en-US" altLang="zh-CN" sz="1700" dirty="0">
                <a:latin typeface="+mn-ea"/>
                <a:ea typeface="+mn-ea"/>
              </a:rPr>
              <a:t>.</a:t>
            </a: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截至</a:t>
            </a:r>
            <a:r>
              <a:rPr lang="en-US" altLang="zh-CN" sz="1700" dirty="0">
                <a:latin typeface="+mn-ea"/>
                <a:ea typeface="+mn-ea"/>
              </a:rPr>
              <a:t>2020</a:t>
            </a:r>
            <a:r>
              <a:rPr lang="zh-CN" altLang="en-US" sz="1700" dirty="0">
                <a:latin typeface="+mn-ea"/>
                <a:ea typeface="+mn-ea"/>
              </a:rPr>
              <a:t>年，</a:t>
            </a:r>
            <a:r>
              <a:rPr lang="zh-CN" altLang="en-US" sz="1700" b="1" dirty="0">
                <a:solidFill>
                  <a:srgbClr val="C00000"/>
                </a:solidFill>
                <a:latin typeface="+mn-ea"/>
                <a:ea typeface="+mn-ea"/>
              </a:rPr>
              <a:t>人类分解的最大</a:t>
            </a:r>
            <a:r>
              <a:rPr lang="en-US" altLang="zh-CN" sz="1700" b="1" dirty="0">
                <a:solidFill>
                  <a:srgbClr val="C00000"/>
                </a:solidFill>
                <a:latin typeface="+mn-ea"/>
                <a:ea typeface="+mn-ea"/>
              </a:rPr>
              <a:t>RSA</a:t>
            </a:r>
            <a:r>
              <a:rPr lang="zh-CN" altLang="en-US" sz="1700" b="1" dirty="0">
                <a:solidFill>
                  <a:srgbClr val="C00000"/>
                </a:solidFill>
                <a:latin typeface="+mn-ea"/>
                <a:ea typeface="+mn-ea"/>
              </a:rPr>
              <a:t>数为</a:t>
            </a:r>
            <a:r>
              <a:rPr lang="en-US" altLang="zh-CN" sz="1700" b="1" dirty="0">
                <a:solidFill>
                  <a:srgbClr val="C00000"/>
                </a:solidFill>
                <a:latin typeface="+mn-ea"/>
                <a:ea typeface="+mn-ea"/>
              </a:rPr>
              <a:t>829</a:t>
            </a:r>
            <a:r>
              <a:rPr lang="zh-CN" altLang="en-US" sz="1700" b="1" dirty="0">
                <a:solidFill>
                  <a:srgbClr val="C00000"/>
                </a:solidFill>
                <a:latin typeface="+mn-ea"/>
                <a:ea typeface="+mn-ea"/>
              </a:rPr>
              <a:t>比特</a:t>
            </a:r>
            <a:r>
              <a:rPr lang="zh-CN" altLang="en-US" sz="1700" dirty="0">
                <a:latin typeface="+mn-ea"/>
                <a:ea typeface="+mn-ea"/>
              </a:rPr>
              <a:t>，该工作采用分布式计算实现，其计算量大约相当于</a:t>
            </a:r>
            <a:r>
              <a:rPr lang="en-US" altLang="zh-CN" sz="1700" dirty="0">
                <a:latin typeface="+mn-ea"/>
                <a:ea typeface="+mn-ea"/>
              </a:rPr>
              <a:t>2700</a:t>
            </a:r>
            <a:r>
              <a:rPr lang="zh-CN" altLang="en-US" sz="1700" dirty="0">
                <a:latin typeface="+mn-ea"/>
                <a:ea typeface="+mn-ea"/>
              </a:rPr>
              <a:t>个</a:t>
            </a:r>
            <a:r>
              <a:rPr lang="en-US" altLang="zh-CN" sz="1700" dirty="0">
                <a:latin typeface="+mn-ea"/>
                <a:ea typeface="+mn-ea"/>
              </a:rPr>
              <a:t>CPU</a:t>
            </a:r>
            <a:r>
              <a:rPr lang="zh-CN" altLang="en-US" sz="1700" dirty="0">
                <a:latin typeface="+mn-ea"/>
                <a:ea typeface="+mn-ea"/>
              </a:rPr>
              <a:t>年</a:t>
            </a:r>
            <a:endParaRPr lang="en-US" altLang="zh-CN" sz="17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参考文献：</a:t>
            </a:r>
            <a:r>
              <a:rPr lang="en-US" altLang="zh-CN" sz="1700" dirty="0">
                <a:latin typeface="+mn-ea"/>
                <a:ea typeface="+mn-ea"/>
              </a:rPr>
              <a:t>Zimmermann, Paul (2020-02-28). "Factorization of RSA-250". </a:t>
            </a:r>
            <a:r>
              <a:rPr lang="en-US" altLang="zh-CN" sz="1700" dirty="0" err="1">
                <a:latin typeface="+mn-ea"/>
                <a:ea typeface="+mn-ea"/>
              </a:rPr>
              <a:t>Cado</a:t>
            </a:r>
            <a:r>
              <a:rPr lang="en-US" altLang="zh-CN" sz="1700" dirty="0">
                <a:latin typeface="+mn-ea"/>
                <a:ea typeface="+mn-ea"/>
              </a:rPr>
              <a:t>-</a:t>
            </a:r>
            <a:r>
              <a:rPr lang="en-US" altLang="zh-CN" sz="1700" dirty="0" err="1">
                <a:latin typeface="+mn-ea"/>
                <a:ea typeface="+mn-ea"/>
              </a:rPr>
              <a:t>nfs</a:t>
            </a:r>
            <a:r>
              <a:rPr lang="en-US" altLang="zh-CN" sz="1700" dirty="0">
                <a:latin typeface="+mn-ea"/>
                <a:ea typeface="+mn-ea"/>
              </a:rPr>
              <a:t>-discuss.</a:t>
            </a:r>
            <a:endParaRPr lang="zh-CN" altLang="en-US" sz="1700" dirty="0">
              <a:latin typeface="+mn-ea"/>
              <a:ea typeface="+mn-ea"/>
            </a:endParaRPr>
          </a:p>
        </p:txBody>
      </p:sp>
    </p:spTree>
    <p:extLst>
      <p:ext uri="{BB962C8B-B14F-4D97-AF65-F5344CB8AC3E}">
        <p14:creationId xmlns:p14="http://schemas.microsoft.com/office/powerpoint/2010/main" val="285236556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zh-CN" altLang="en-US" dirty="0"/>
              <a:t>公钥密码算法示例</a:t>
            </a:r>
          </a:p>
        </p:txBody>
      </p:sp>
      <p:sp>
        <p:nvSpPr>
          <p:cNvPr id="4" name="文本框 3">
            <a:extLst>
              <a:ext uri="{FF2B5EF4-FFF2-40B4-BE49-F238E27FC236}">
                <a16:creationId xmlns:a16="http://schemas.microsoft.com/office/drawing/2014/main" id="{8E177057-B36E-EA38-ACF5-1E2C33C37186}"/>
              </a:ext>
            </a:extLst>
          </p:cNvPr>
          <p:cNvSpPr txBox="1"/>
          <p:nvPr/>
        </p:nvSpPr>
        <p:spPr>
          <a:xfrm>
            <a:off x="791973" y="1116503"/>
            <a:ext cx="6177204" cy="4924425"/>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RSA</a:t>
            </a:r>
            <a:r>
              <a:rPr lang="zh-CN" altLang="en-US" sz="1700" dirty="0">
                <a:latin typeface="+mn-ea"/>
                <a:ea typeface="+mn-ea"/>
              </a:rPr>
              <a:t>算法</a:t>
            </a:r>
            <a:endParaRPr lang="en-US" altLang="zh-CN" sz="17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用于公钥加密、数字签名</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典型密钥长度：</a:t>
            </a:r>
            <a:r>
              <a:rPr lang="en-US" altLang="zh-CN" sz="1700" dirty="0">
                <a:latin typeface="+mn-ea"/>
                <a:ea typeface="+mn-ea"/>
              </a:rPr>
              <a:t>1024/2048/4096</a:t>
            </a:r>
            <a:r>
              <a:rPr lang="zh-CN" altLang="en-US" sz="1700" dirty="0">
                <a:latin typeface="+mn-ea"/>
                <a:ea typeface="+mn-ea"/>
              </a:rPr>
              <a:t>比特</a:t>
            </a:r>
          </a:p>
          <a:p>
            <a:pPr marL="342900"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Diffie-Hellman</a:t>
            </a:r>
            <a:r>
              <a:rPr lang="zh-CN" altLang="en-US" sz="1700" dirty="0">
                <a:latin typeface="+mn-ea"/>
                <a:ea typeface="+mn-ea"/>
              </a:rPr>
              <a:t>密钥交换协议</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用于通信双方共享一对对称密钥</a:t>
            </a:r>
            <a:endParaRPr lang="en-US" altLang="zh-CN" sz="17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700" dirty="0" err="1">
                <a:latin typeface="+mn-ea"/>
                <a:ea typeface="+mn-ea"/>
              </a:rPr>
              <a:t>ElGamal</a:t>
            </a:r>
            <a:r>
              <a:rPr lang="zh-CN" altLang="en-US" sz="1700" dirty="0">
                <a:latin typeface="+mn-ea"/>
                <a:ea typeface="+mn-ea"/>
              </a:rPr>
              <a:t>算法</a:t>
            </a:r>
            <a:endParaRPr lang="en-US" altLang="zh-CN" sz="17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用于公钥加密、数字签名</a:t>
            </a: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数字签名标准（</a:t>
            </a:r>
            <a:r>
              <a:rPr lang="en-US" altLang="zh-CN" sz="1700" dirty="0">
                <a:latin typeface="+mn-ea"/>
                <a:ea typeface="+mn-ea"/>
              </a:rPr>
              <a:t>Digital Signature Standard</a:t>
            </a:r>
            <a:r>
              <a:rPr lang="zh-CN" altLang="en-US" sz="1700" dirty="0">
                <a:latin typeface="+mn-ea"/>
                <a:ea typeface="+mn-ea"/>
              </a:rPr>
              <a:t>，</a:t>
            </a:r>
            <a:r>
              <a:rPr lang="en-US" altLang="zh-CN" sz="1700" dirty="0">
                <a:latin typeface="+mn-ea"/>
                <a:ea typeface="+mn-ea"/>
              </a:rPr>
              <a:t>DSS</a:t>
            </a:r>
            <a:r>
              <a:rPr lang="zh-CN" altLang="en-US" sz="1700" dirty="0">
                <a:latin typeface="+mn-ea"/>
                <a:ea typeface="+mn-ea"/>
              </a:rPr>
              <a:t>）</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仅用于数字签名</a:t>
            </a:r>
          </a:p>
          <a:p>
            <a:pPr marL="342900"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椭圆曲线密码体制（</a:t>
            </a:r>
            <a:r>
              <a:rPr lang="en-US" altLang="zh-CN" sz="1700" dirty="0">
                <a:latin typeface="+mn-ea"/>
                <a:ea typeface="+mn-ea"/>
              </a:rPr>
              <a:t>Elliptic Curve Cryptography</a:t>
            </a:r>
            <a:r>
              <a:rPr lang="zh-CN" altLang="en-US" sz="1700" dirty="0">
                <a:latin typeface="+mn-ea"/>
                <a:ea typeface="+mn-ea"/>
              </a:rPr>
              <a:t>，</a:t>
            </a:r>
            <a:r>
              <a:rPr lang="en-US" altLang="zh-CN" sz="1700" dirty="0">
                <a:latin typeface="+mn-ea"/>
                <a:ea typeface="+mn-ea"/>
              </a:rPr>
              <a:t>ECC</a:t>
            </a:r>
            <a:r>
              <a:rPr lang="zh-CN" altLang="en-US" sz="1700" dirty="0">
                <a:latin typeface="+mn-ea"/>
                <a:ea typeface="+mn-ea"/>
              </a:rPr>
              <a:t>）</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功能与</a:t>
            </a:r>
            <a:r>
              <a:rPr lang="en-US" altLang="zh-CN" sz="1700" dirty="0">
                <a:latin typeface="+mn-ea"/>
                <a:ea typeface="+mn-ea"/>
              </a:rPr>
              <a:t>RSA</a:t>
            </a:r>
            <a:r>
              <a:rPr lang="zh-CN" altLang="en-US" sz="1700" dirty="0">
                <a:latin typeface="+mn-ea"/>
                <a:ea typeface="+mn-ea"/>
              </a:rPr>
              <a:t>相同，但在相同的安全性下密钥更短</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典型密钥长度：</a:t>
            </a:r>
            <a:r>
              <a:rPr lang="en-US" altLang="zh-CN" sz="1700" dirty="0">
                <a:latin typeface="+mn-ea"/>
                <a:ea typeface="+mn-ea"/>
              </a:rPr>
              <a:t>256</a:t>
            </a:r>
            <a:r>
              <a:rPr lang="zh-CN" altLang="en-US" sz="1700" dirty="0">
                <a:latin typeface="+mn-ea"/>
                <a:ea typeface="+mn-ea"/>
              </a:rPr>
              <a:t>比特</a:t>
            </a:r>
          </a:p>
        </p:txBody>
      </p:sp>
      <p:sp>
        <p:nvSpPr>
          <p:cNvPr id="3" name="文本框 2">
            <a:extLst>
              <a:ext uri="{FF2B5EF4-FFF2-40B4-BE49-F238E27FC236}">
                <a16:creationId xmlns:a16="http://schemas.microsoft.com/office/drawing/2014/main" id="{5956D479-0490-1645-12E2-1AFC7A2BF43B}"/>
              </a:ext>
            </a:extLst>
          </p:cNvPr>
          <p:cNvSpPr txBox="1"/>
          <p:nvPr/>
        </p:nvSpPr>
        <p:spPr>
          <a:xfrm>
            <a:off x="7181556" y="1116503"/>
            <a:ext cx="4424290" cy="3262432"/>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SM2</a:t>
            </a:r>
            <a:r>
              <a:rPr lang="zh-CN" altLang="en-US" sz="1700" dirty="0">
                <a:latin typeface="+mn-ea"/>
                <a:ea typeface="+mn-ea"/>
              </a:rPr>
              <a:t>算法</a:t>
            </a:r>
            <a:endParaRPr lang="en-US" altLang="zh-CN" sz="17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SM2</a:t>
            </a:r>
            <a:r>
              <a:rPr lang="zh-CN" altLang="en-US" sz="1700" dirty="0">
                <a:latin typeface="+mn-ea"/>
                <a:ea typeface="+mn-ea"/>
              </a:rPr>
              <a:t>数字签名算法</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SM2</a:t>
            </a:r>
            <a:r>
              <a:rPr lang="zh-CN" altLang="en-US" sz="1700" dirty="0">
                <a:latin typeface="+mn-ea"/>
                <a:ea typeface="+mn-ea"/>
              </a:rPr>
              <a:t>密钥交换协议</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SM2</a:t>
            </a:r>
            <a:r>
              <a:rPr lang="zh-CN" altLang="en-US" sz="1700" dirty="0">
                <a:latin typeface="+mn-ea"/>
                <a:ea typeface="+mn-ea"/>
              </a:rPr>
              <a:t>公钥加密算法</a:t>
            </a:r>
          </a:p>
          <a:p>
            <a:pPr marL="342900"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SM9</a:t>
            </a:r>
            <a:r>
              <a:rPr lang="zh-CN" altLang="en-US" sz="1700" dirty="0">
                <a:latin typeface="+mn-ea"/>
                <a:ea typeface="+mn-ea"/>
              </a:rPr>
              <a:t>算法</a:t>
            </a:r>
            <a:endParaRPr lang="en-US" altLang="zh-CN" sz="17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SM9</a:t>
            </a:r>
            <a:r>
              <a:rPr lang="zh-CN" altLang="en-US" sz="1700" dirty="0">
                <a:latin typeface="+mn-ea"/>
                <a:ea typeface="+mn-ea"/>
              </a:rPr>
              <a:t>数字签名算法</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SM9</a:t>
            </a:r>
            <a:r>
              <a:rPr lang="zh-CN" altLang="en-US" sz="1700" dirty="0">
                <a:latin typeface="+mn-ea"/>
                <a:ea typeface="+mn-ea"/>
              </a:rPr>
              <a:t>密钥交换协议</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SM9</a:t>
            </a:r>
            <a:r>
              <a:rPr lang="zh-CN" altLang="en-US" sz="1700" dirty="0">
                <a:latin typeface="+mn-ea"/>
                <a:ea typeface="+mn-ea"/>
              </a:rPr>
              <a:t>密钥封装机制和公钥加密算法</a:t>
            </a:r>
          </a:p>
        </p:txBody>
      </p:sp>
    </p:spTree>
    <p:extLst>
      <p:ext uri="{BB962C8B-B14F-4D97-AF65-F5344CB8AC3E}">
        <p14:creationId xmlns:p14="http://schemas.microsoft.com/office/powerpoint/2010/main" val="806365994"/>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zh-CN" altLang="en-US" dirty="0"/>
              <a:t>数字信封</a:t>
            </a:r>
          </a:p>
        </p:txBody>
      </p:sp>
      <p:sp>
        <p:nvSpPr>
          <p:cNvPr id="4" name="文本框 3">
            <a:extLst>
              <a:ext uri="{FF2B5EF4-FFF2-40B4-BE49-F238E27FC236}">
                <a16:creationId xmlns:a16="http://schemas.microsoft.com/office/drawing/2014/main" id="{8E177057-B36E-EA38-ACF5-1E2C33C37186}"/>
              </a:ext>
            </a:extLst>
          </p:cNvPr>
          <p:cNvSpPr txBox="1"/>
          <p:nvPr/>
        </p:nvSpPr>
        <p:spPr>
          <a:xfrm>
            <a:off x="751257" y="1430403"/>
            <a:ext cx="4496973" cy="3816429"/>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数字信封打包：</a:t>
            </a:r>
            <a:endParaRPr lang="en-US" altLang="zh-CN" dirty="0">
              <a:latin typeface="+mn-ea"/>
              <a:ea typeface="+mn-ea"/>
            </a:endParaRPr>
          </a:p>
          <a:p>
            <a:pPr marL="800100" lvl="1" indent="-342900" algn="just" eaLnBrk="1">
              <a:spcBef>
                <a:spcPts val="600"/>
              </a:spcBef>
              <a:spcAft>
                <a:spcPts val="600"/>
              </a:spcAft>
              <a:buClr>
                <a:schemeClr val="tx2"/>
              </a:buClr>
              <a:buFont typeface="+mj-lt"/>
              <a:buAutoNum type="arabicPeriod"/>
            </a:pPr>
            <a:r>
              <a:rPr lang="zh-CN" altLang="en-US" dirty="0">
                <a:latin typeface="+mn-ea"/>
                <a:ea typeface="+mn-ea"/>
              </a:rPr>
              <a:t>用对称密钥加密消息</a:t>
            </a:r>
          </a:p>
          <a:p>
            <a:pPr marL="800100" lvl="1" indent="-342900" algn="just" eaLnBrk="1">
              <a:spcBef>
                <a:spcPts val="600"/>
              </a:spcBef>
              <a:spcAft>
                <a:spcPts val="600"/>
              </a:spcAft>
              <a:buClr>
                <a:schemeClr val="tx2"/>
              </a:buClr>
              <a:buFont typeface="+mj-lt"/>
              <a:buAutoNum type="arabicPeriod"/>
            </a:pPr>
            <a:r>
              <a:rPr lang="zh-CN" altLang="en-US" dirty="0">
                <a:latin typeface="+mn-ea"/>
                <a:ea typeface="+mn-ea"/>
              </a:rPr>
              <a:t>用接收者公钥来加密对称密钥</a:t>
            </a:r>
          </a:p>
          <a:p>
            <a:pPr marL="342900" indent="-342900" algn="just" eaLnBrk="1">
              <a:spcBef>
                <a:spcPts val="600"/>
              </a:spcBef>
              <a:spcAft>
                <a:spcPts val="600"/>
              </a:spcAft>
              <a:buClr>
                <a:schemeClr val="tx2"/>
              </a:buClr>
              <a:buFont typeface="Wingdings" panose="05000000000000000000" pitchFamily="2" charset="2"/>
              <a:buChar char="n"/>
            </a:pP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endParaRPr lang="zh-CN" altLang="en-US"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endParaRPr lang="zh-CN" altLang="en-US"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数字信封解包：</a:t>
            </a:r>
          </a:p>
          <a:p>
            <a:pPr marL="800100" lvl="1" indent="-342900" algn="just" eaLnBrk="1">
              <a:spcBef>
                <a:spcPts val="600"/>
              </a:spcBef>
              <a:spcAft>
                <a:spcPts val="600"/>
              </a:spcAft>
              <a:buClr>
                <a:schemeClr val="tx2"/>
              </a:buClr>
              <a:buFont typeface="+mj-lt"/>
              <a:buAutoNum type="arabicPeriod"/>
            </a:pPr>
            <a:r>
              <a:rPr lang="zh-CN" altLang="en-US" dirty="0">
                <a:latin typeface="+mn-ea"/>
                <a:ea typeface="+mn-ea"/>
              </a:rPr>
              <a:t>用接收者私钥来解密出对称密钥</a:t>
            </a:r>
          </a:p>
          <a:p>
            <a:pPr marL="800100" lvl="1" indent="-342900" algn="just" eaLnBrk="1">
              <a:spcBef>
                <a:spcPts val="600"/>
              </a:spcBef>
              <a:spcAft>
                <a:spcPts val="600"/>
              </a:spcAft>
              <a:buClr>
                <a:schemeClr val="tx2"/>
              </a:buClr>
              <a:buFont typeface="+mj-lt"/>
              <a:buAutoNum type="arabicPeriod"/>
            </a:pPr>
            <a:r>
              <a:rPr lang="zh-CN" altLang="en-US" dirty="0">
                <a:latin typeface="+mn-ea"/>
                <a:ea typeface="+mn-ea"/>
              </a:rPr>
              <a:t>用对称密钥解密出消息</a:t>
            </a:r>
          </a:p>
        </p:txBody>
      </p:sp>
      <p:pic>
        <p:nvPicPr>
          <p:cNvPr id="5" name="Picture 4">
            <a:extLst>
              <a:ext uri="{FF2B5EF4-FFF2-40B4-BE49-F238E27FC236}">
                <a16:creationId xmlns:a16="http://schemas.microsoft.com/office/drawing/2014/main" id="{37A1B0AC-E3F8-91D0-FEDE-3D0C2AA09E1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16" t="7159" r="2316" b="21477"/>
          <a:stretch>
            <a:fillRect/>
          </a:stretch>
        </p:blipFill>
        <p:spPr bwMode="auto">
          <a:xfrm>
            <a:off x="5248231" y="565717"/>
            <a:ext cx="6111875" cy="591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2078830"/>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267976" y="1183043"/>
            <a:ext cx="6749218" cy="4954232"/>
            <a:chOff x="5629927" y="1354493"/>
            <a:chExt cx="6749218" cy="4954232"/>
          </a:xfrm>
        </p:grpSpPr>
        <p:grpSp>
          <p:nvGrpSpPr>
            <p:cNvPr id="26" name="组合 25"/>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909170" y="4034115"/>
              <a:ext cx="4190733"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3</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8" name="文本占位符 12"/>
            <p:cNvSpPr txBox="1"/>
            <p:nvPr/>
          </p:nvSpPr>
          <p:spPr>
            <a:xfrm>
              <a:off x="5629927" y="3031304"/>
              <a:ext cx="6749218" cy="795391"/>
            </a:xfrm>
            <a:prstGeom prst="rect">
              <a:avLst/>
            </a:prstGeom>
          </p:spPr>
          <p:txBody>
            <a:bodyPr vert="horz" lIns="0" tIns="0" rIns="0" bIns="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问题</a:t>
              </a:r>
              <a:r>
                <a:rPr kumimoji="0" lang="en-US" altLang="zh-CN"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3</a:t>
              </a: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：如何解决身份认证问题？</a:t>
              </a: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前言：古典密码</a:t>
            </a:r>
          </a:p>
        </p:txBody>
      </p:sp>
      <p:grpSp>
        <p:nvGrpSpPr>
          <p:cNvPr id="14" name="组合 13"/>
          <p:cNvGrpSpPr/>
          <p:nvPr/>
        </p:nvGrpSpPr>
        <p:grpSpPr>
          <a:xfrm>
            <a:off x="442913" y="1920212"/>
            <a:ext cx="11306175" cy="3224349"/>
            <a:chOff x="1407886" y="2946399"/>
            <a:chExt cx="3715657" cy="3224349"/>
          </a:xfrm>
        </p:grpSpPr>
        <p:sp>
          <p:nvSpPr>
            <p:cNvPr id="15" name="矩形 14"/>
            <p:cNvSpPr/>
            <p:nvPr/>
          </p:nvSpPr>
          <p:spPr>
            <a:xfrm>
              <a:off x="1407886" y="2946399"/>
              <a:ext cx="3715657" cy="3178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407886" y="6125029"/>
              <a:ext cx="371565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698269" y="2685746"/>
            <a:ext cx="6168044" cy="2324058"/>
          </a:xfrm>
          <a:prstGeom prst="rect">
            <a:avLst/>
          </a:prstGeom>
          <a:noFill/>
          <a:ln>
            <a:noFill/>
          </a:ln>
        </p:spPr>
        <p:txBody>
          <a:bodyPr wrap="square" lIns="180000" tIns="180000" rIns="180000" bIns="180000" rtlCol="0">
            <a:noAutofit/>
          </a:bodyPr>
          <a:lstStyle>
            <a:defPPr>
              <a:defRPr lang="zh-CN"/>
            </a:defPPr>
            <a:lvl1pPr>
              <a:lnSpc>
                <a:spcPct val="130000"/>
              </a:lnSpc>
              <a:defRPr spc="100">
                <a:solidFill>
                  <a:schemeClr val="tx1">
                    <a:lumMod val="75000"/>
                    <a:lumOff val="25000"/>
                  </a:schemeClr>
                </a:solidFill>
              </a:defRPr>
            </a:lvl1pPr>
          </a:lstStyle>
          <a:p>
            <a:pPr marL="285750" indent="-285750" algn="just" eaLnBrk="1" hangingPunct="1">
              <a:buFont typeface="Wingdings" panose="05000000000000000000" pitchFamily="2" charset="2"/>
              <a:buChar char="p"/>
            </a:pPr>
            <a:r>
              <a:rPr lang="zh-CN" altLang="en-US" sz="1600" b="1" spc="0" dirty="0">
                <a:solidFill>
                  <a:srgbClr val="FFFF00"/>
                </a:solidFill>
              </a:rPr>
              <a:t>滚筒密码</a:t>
            </a:r>
            <a:r>
              <a:rPr lang="zh-CN" altLang="en-US" sz="1600" spc="0" dirty="0">
                <a:solidFill>
                  <a:schemeClr val="bg1"/>
                </a:solidFill>
              </a:rPr>
              <a:t>：公元前</a:t>
            </a:r>
            <a:r>
              <a:rPr lang="en-US" altLang="zh-CN" sz="1600" spc="0" dirty="0">
                <a:solidFill>
                  <a:schemeClr val="bg1"/>
                </a:solidFill>
              </a:rPr>
              <a:t>400</a:t>
            </a:r>
            <a:r>
              <a:rPr lang="zh-CN" altLang="en-US" sz="1600" spc="0" dirty="0">
                <a:solidFill>
                  <a:schemeClr val="bg1"/>
                </a:solidFill>
              </a:rPr>
              <a:t>年，古希腊人使用一根特定直径的棍子将信息进行加密。送信人先将一张羊皮条绕棍子螺旋形卷起来，然后把要写的信息按某种顺序写上，再将羊皮送给收信人</a:t>
            </a:r>
            <a:endParaRPr lang="en-US" altLang="zh-CN" sz="1600" spc="0" dirty="0">
              <a:solidFill>
                <a:schemeClr val="bg1"/>
              </a:solidFill>
            </a:endParaRPr>
          </a:p>
          <a:p>
            <a:pPr marL="285750" indent="-285750" algn="just" eaLnBrk="1" hangingPunct="1">
              <a:buFont typeface="Wingdings" panose="05000000000000000000" pitchFamily="2" charset="2"/>
              <a:buChar char="p"/>
            </a:pPr>
            <a:r>
              <a:rPr lang="zh-CN" altLang="en-US" sz="1600" b="1" spc="0" dirty="0">
                <a:solidFill>
                  <a:srgbClr val="FFFF00"/>
                </a:solidFill>
              </a:rPr>
              <a:t>密码盘</a:t>
            </a:r>
            <a:r>
              <a:rPr lang="zh-CN" altLang="en-US" sz="1600" spc="0" dirty="0">
                <a:solidFill>
                  <a:schemeClr val="bg1"/>
                </a:solidFill>
              </a:rPr>
              <a:t>：来自美国南北战争（</a:t>
            </a:r>
            <a:r>
              <a:rPr lang="en-US" altLang="zh-CN" sz="1600" spc="0" dirty="0">
                <a:solidFill>
                  <a:schemeClr val="bg1"/>
                </a:solidFill>
              </a:rPr>
              <a:t>1861-1865</a:t>
            </a:r>
            <a:r>
              <a:rPr lang="zh-CN" altLang="en-US" sz="1600" spc="0" dirty="0">
                <a:solidFill>
                  <a:schemeClr val="bg1"/>
                </a:solidFill>
              </a:rPr>
              <a:t>），直径</a:t>
            </a:r>
            <a:r>
              <a:rPr lang="en-US" altLang="zh-CN" sz="1600" spc="0" dirty="0">
                <a:solidFill>
                  <a:schemeClr val="bg1"/>
                </a:solidFill>
              </a:rPr>
              <a:t>95mm</a:t>
            </a:r>
            <a:r>
              <a:rPr lang="zh-CN" altLang="en-US" sz="1600" spc="0" dirty="0">
                <a:solidFill>
                  <a:schemeClr val="bg1"/>
                </a:solidFill>
              </a:rPr>
              <a:t>，由两个同心可旋转的盘子装在一个中心点所组成，圆周被分成若干等分</a:t>
            </a:r>
          </a:p>
        </p:txBody>
      </p:sp>
      <p:sp>
        <p:nvSpPr>
          <p:cNvPr id="18" name="矩形: 圆角 93"/>
          <p:cNvSpPr/>
          <p:nvPr/>
        </p:nvSpPr>
        <p:spPr>
          <a:xfrm>
            <a:off x="1233716" y="2141992"/>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bg1"/>
                </a:solidFill>
                <a:latin typeface="+mj-ea"/>
                <a:ea typeface="+mj-ea"/>
              </a:rPr>
              <a:t>古典密码实例 </a:t>
            </a:r>
            <a:r>
              <a:rPr lang="zh-CN" altLang="en-US" sz="2400" b="1" spc="100" dirty="0">
                <a:solidFill>
                  <a:schemeClr val="bg1"/>
                </a:solidFill>
                <a:latin typeface="微软雅黑" panose="020B0503020204020204" pitchFamily="34" charset="-122"/>
                <a:ea typeface="微软雅黑" panose="020B0503020204020204" pitchFamily="34" charset="-122"/>
                <a:sym typeface="Wingdings 3" panose="05040102010807070707" pitchFamily="18" charset="2"/>
              </a:rPr>
              <a:t></a:t>
            </a:r>
            <a:r>
              <a:rPr lang="zh-CN" altLang="en-US" sz="2400" b="1" dirty="0">
                <a:solidFill>
                  <a:schemeClr val="accent1"/>
                </a:solidFill>
                <a:latin typeface="+mj-ea"/>
                <a:ea typeface="+mj-ea"/>
              </a:rPr>
              <a:t>  </a:t>
            </a:r>
          </a:p>
        </p:txBody>
      </p:sp>
      <p:pic>
        <p:nvPicPr>
          <p:cNvPr id="3" name="Picture 3" descr="E:\IC\报告\20130329税静讲座ppt\images.jpg">
            <a:extLst>
              <a:ext uri="{FF2B5EF4-FFF2-40B4-BE49-F238E27FC236}">
                <a16:creationId xmlns:a16="http://schemas.microsoft.com/office/drawing/2014/main" id="{15F99DC0-2C2B-B759-D2DD-CEE0C3AC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561" y="1224264"/>
            <a:ext cx="2943317" cy="1684635"/>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rgbClr val="F2A900">
              <a:lumMod val="40000"/>
              <a:lumOff val="60000"/>
            </a:srgbClr>
          </a:solidFill>
          <a:ln w="95250">
            <a:solidFill>
              <a:srgbClr val="FFFFFF"/>
            </a:solidFill>
            <a:miter lim="800000"/>
            <a:headEnd/>
            <a:tailEnd/>
          </a:ln>
          <a:effectLst>
            <a:outerShdw blurRad="127000" sx="102000" sy="102000" algn="ctr" rotWithShape="0">
              <a:prstClr val="black">
                <a:alpha val="12000"/>
              </a:prstClr>
            </a:outerShdw>
          </a:effectLst>
        </p:spPr>
      </p:pic>
      <p:pic>
        <p:nvPicPr>
          <p:cNvPr id="4" name="Picture 2" descr="E:\IC\报告\20130329税静讲座ppt\01300000804744127899009927436_s.jpg">
            <a:extLst>
              <a:ext uri="{FF2B5EF4-FFF2-40B4-BE49-F238E27FC236}">
                <a16:creationId xmlns:a16="http://schemas.microsoft.com/office/drawing/2014/main" id="{578C407B-B6B0-0902-4915-32E437DEB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14" t="24307" r="24948" b="7916"/>
          <a:stretch>
            <a:fillRect/>
          </a:stretch>
        </p:blipFill>
        <p:spPr bwMode="auto">
          <a:xfrm>
            <a:off x="7708622" y="3259300"/>
            <a:ext cx="2937193" cy="2778284"/>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rgbClr val="F2A900">
              <a:lumMod val="40000"/>
              <a:lumOff val="60000"/>
            </a:srgbClr>
          </a:solidFill>
          <a:ln w="95250">
            <a:solidFill>
              <a:srgbClr val="FFFFFF"/>
            </a:solidFill>
            <a:miter lim="800000"/>
            <a:headEnd/>
            <a:tailEnd/>
          </a:ln>
          <a:effectLst>
            <a:outerShdw blurRad="127000" sx="102000" sy="102000" algn="ctr" rotWithShape="0">
              <a:prstClr val="black">
                <a:alpha val="12000"/>
              </a:prstClr>
            </a:outerShdw>
          </a:effectLst>
        </p:spPr>
      </p:pic>
      <p:sp>
        <p:nvSpPr>
          <p:cNvPr id="5" name="矩形 4">
            <a:extLst>
              <a:ext uri="{FF2B5EF4-FFF2-40B4-BE49-F238E27FC236}">
                <a16:creationId xmlns:a16="http://schemas.microsoft.com/office/drawing/2014/main" id="{C5469024-69E0-56DB-99A9-15F8A31F80A0}"/>
              </a:ext>
            </a:extLst>
          </p:cNvPr>
          <p:cNvSpPr>
            <a:spLocks noChangeArrowheads="1"/>
          </p:cNvSpPr>
          <p:nvPr/>
        </p:nvSpPr>
        <p:spPr bwMode="auto">
          <a:xfrm>
            <a:off x="4097019" y="6371608"/>
            <a:ext cx="6410267" cy="400110"/>
          </a:xfrm>
          <a:prstGeom prst="rect">
            <a:avLst/>
          </a:prstGeom>
          <a:noFill/>
          <a:ln w="9525">
            <a:noFill/>
            <a:miter lim="800000"/>
            <a:headEnd/>
            <a:tailEnd/>
          </a:ln>
        </p:spPr>
        <p:txBody>
          <a:bodyPr wrap="square">
            <a:spAutoFit/>
          </a:bodyPr>
          <a:lstStyle/>
          <a:p>
            <a:pPr algn="ctr"/>
            <a:r>
              <a:rPr kumimoji="1" lang="zh-CN" altLang="en-US" sz="2000" b="1" dirty="0">
                <a:solidFill>
                  <a:schemeClr val="accent1"/>
                </a:solidFill>
                <a:ea typeface="Heiti SC Light" charset="-122"/>
              </a:rPr>
              <a:t>密码的基本构成：方法（算法） </a:t>
            </a:r>
            <a:r>
              <a:rPr kumimoji="1" lang="en-US" altLang="zh-CN" sz="2000" b="1" dirty="0">
                <a:solidFill>
                  <a:schemeClr val="accent1"/>
                </a:solidFill>
                <a:ea typeface="Heiti SC Light" charset="-122"/>
              </a:rPr>
              <a:t>+ </a:t>
            </a:r>
            <a:r>
              <a:rPr kumimoji="1" lang="zh-CN" altLang="en-US" sz="2000" b="1" dirty="0">
                <a:solidFill>
                  <a:schemeClr val="accent1"/>
                </a:solidFill>
                <a:ea typeface="Heiti SC Light" charset="-122"/>
              </a:rPr>
              <a:t>参数（密钥）</a:t>
            </a:r>
          </a:p>
        </p:txBody>
      </p:sp>
    </p:spTree>
    <p:extLst>
      <p:ext uri="{BB962C8B-B14F-4D97-AF65-F5344CB8AC3E}">
        <p14:creationId xmlns:p14="http://schemas.microsoft.com/office/powerpoint/2010/main" val="2557758792"/>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zh-CN" altLang="en-US" dirty="0"/>
              <a:t>中间人攻击 </a:t>
            </a:r>
            <a:r>
              <a:rPr lang="en-US" altLang="zh-CN" dirty="0"/>
              <a:t>/ </a:t>
            </a:r>
            <a:r>
              <a:rPr lang="zh-CN" altLang="en-US" dirty="0"/>
              <a:t>国际象棋大师问题</a:t>
            </a:r>
          </a:p>
        </p:txBody>
      </p:sp>
      <p:grpSp>
        <p:nvGrpSpPr>
          <p:cNvPr id="9" name="组合 8">
            <a:extLst>
              <a:ext uri="{FF2B5EF4-FFF2-40B4-BE49-F238E27FC236}">
                <a16:creationId xmlns:a16="http://schemas.microsoft.com/office/drawing/2014/main" id="{9729350E-7A71-1584-7702-A7A5A749FE91}"/>
              </a:ext>
            </a:extLst>
          </p:cNvPr>
          <p:cNvGrpSpPr/>
          <p:nvPr/>
        </p:nvGrpSpPr>
        <p:grpSpPr>
          <a:xfrm>
            <a:off x="1051596" y="927906"/>
            <a:ext cx="10092279" cy="5650432"/>
            <a:chOff x="1631950" y="1403997"/>
            <a:chExt cx="8340726" cy="4669778"/>
          </a:xfrm>
        </p:grpSpPr>
        <p:pic>
          <p:nvPicPr>
            <p:cNvPr id="3" name="Picture 4" descr="f8.pdf                                                         00ABB570  Mnementh                      BEAE7A2F:">
              <a:extLst>
                <a:ext uri="{FF2B5EF4-FFF2-40B4-BE49-F238E27FC236}">
                  <a16:creationId xmlns:a16="http://schemas.microsoft.com/office/drawing/2014/main" id="{4220E565-4C86-45E5-170F-C6B35922AC6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580" t="14778" r="3580" b="27794"/>
            <a:stretch>
              <a:fillRect/>
            </a:stretch>
          </p:blipFill>
          <p:spPr bwMode="auto">
            <a:xfrm>
              <a:off x="1631950" y="1412875"/>
              <a:ext cx="5100638" cy="24384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f8.pdf                                                         00ABB570  Mnementh                      BEAE7A2F:">
              <a:extLst>
                <a:ext uri="{FF2B5EF4-FFF2-40B4-BE49-F238E27FC236}">
                  <a16:creationId xmlns:a16="http://schemas.microsoft.com/office/drawing/2014/main" id="{9FB760EC-FDB6-CFA2-3FE5-D2FDB21E0F7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580" t="14778" r="3580" b="27794"/>
            <a:stretch>
              <a:fillRect/>
            </a:stretch>
          </p:blipFill>
          <p:spPr bwMode="auto">
            <a:xfrm>
              <a:off x="4872039" y="3635375"/>
              <a:ext cx="5100637" cy="24384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5">
              <a:extLst>
                <a:ext uri="{FF2B5EF4-FFF2-40B4-BE49-F238E27FC236}">
                  <a16:creationId xmlns:a16="http://schemas.microsoft.com/office/drawing/2014/main" id="{A4EDEF31-0DA9-1DDD-CC8D-0C19BEB1DBAE}"/>
                </a:ext>
              </a:extLst>
            </p:cNvPr>
            <p:cNvSpPr/>
            <p:nvPr/>
          </p:nvSpPr>
          <p:spPr>
            <a:xfrm>
              <a:off x="4891088" y="1403997"/>
              <a:ext cx="1655762" cy="435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8" name="Rectangle 2">
              <a:extLst>
                <a:ext uri="{FF2B5EF4-FFF2-40B4-BE49-F238E27FC236}">
                  <a16:creationId xmlns:a16="http://schemas.microsoft.com/office/drawing/2014/main" id="{A8387F52-8B8B-A1A0-E271-97C6B1C9D5E6}"/>
                </a:ext>
              </a:extLst>
            </p:cNvPr>
            <p:cNvSpPr txBox="1">
              <a:spLocks noChangeArrowheads="1"/>
            </p:cNvSpPr>
            <p:nvPr/>
          </p:nvSpPr>
          <p:spPr bwMode="auto">
            <a:xfrm>
              <a:off x="6565898" y="1779525"/>
              <a:ext cx="1440079" cy="571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kumimoji="1" lang="zh-CN" altLang="en-US" sz="2000" b="1" dirty="0">
                  <a:solidFill>
                    <a:schemeClr val="accent1"/>
                  </a:solidFill>
                  <a:latin typeface="Century Gothic" panose="020B0502020202020204" pitchFamily="34" charset="0"/>
                  <a:ea typeface="Heiti SC Light" charset="-122"/>
                  <a:cs typeface="+mn-cs"/>
                </a:rPr>
                <a:t>中间人攻击者</a:t>
              </a:r>
              <a:endParaRPr kumimoji="1" lang="en-US" altLang="en-US" sz="2000" b="1" dirty="0">
                <a:solidFill>
                  <a:schemeClr val="accent1"/>
                </a:solidFill>
                <a:latin typeface="Century Gothic" panose="020B0502020202020204" pitchFamily="34" charset="0"/>
                <a:ea typeface="Heiti SC Light" charset="-122"/>
                <a:cs typeface="+mn-cs"/>
              </a:endParaRPr>
            </a:p>
          </p:txBody>
        </p:sp>
      </p:grpSp>
    </p:spTree>
    <p:extLst>
      <p:ext uri="{BB962C8B-B14F-4D97-AF65-F5344CB8AC3E}">
        <p14:creationId xmlns:p14="http://schemas.microsoft.com/office/powerpoint/2010/main" val="77296996"/>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数字签名</a:t>
            </a:r>
          </a:p>
        </p:txBody>
      </p:sp>
      <p:grpSp>
        <p:nvGrpSpPr>
          <p:cNvPr id="2" name="组合 1">
            <a:extLst>
              <a:ext uri="{FF2B5EF4-FFF2-40B4-BE49-F238E27FC236}">
                <a16:creationId xmlns:a16="http://schemas.microsoft.com/office/drawing/2014/main" id="{9917B819-6E76-05C7-9185-0E1518F52F88}"/>
              </a:ext>
            </a:extLst>
          </p:cNvPr>
          <p:cNvGrpSpPr>
            <a:grpSpLocks/>
          </p:cNvGrpSpPr>
          <p:nvPr/>
        </p:nvGrpSpPr>
        <p:grpSpPr bwMode="auto">
          <a:xfrm>
            <a:off x="1202452" y="982981"/>
            <a:ext cx="9443720" cy="4879023"/>
            <a:chOff x="642938" y="1285875"/>
            <a:chExt cx="7772400" cy="4015333"/>
          </a:xfrm>
        </p:grpSpPr>
        <p:pic>
          <p:nvPicPr>
            <p:cNvPr id="3" name="Picture 3">
              <a:extLst>
                <a:ext uri="{FF2B5EF4-FFF2-40B4-BE49-F238E27FC236}">
                  <a16:creationId xmlns:a16="http://schemas.microsoft.com/office/drawing/2014/main" id="{9378E928-6831-3E7A-EE09-91D4585AD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4064" b="15880"/>
            <a:stretch>
              <a:fillRect/>
            </a:stretch>
          </p:blipFill>
          <p:spPr bwMode="auto">
            <a:xfrm>
              <a:off x="642938" y="1285875"/>
              <a:ext cx="7772400" cy="401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ABDA5D65-4F5C-64D4-0B41-F2FAF3193E9E}"/>
                </a:ext>
              </a:extLst>
            </p:cNvPr>
            <p:cNvSpPr txBox="1">
              <a:spLocks noChangeArrowheads="1"/>
            </p:cNvSpPr>
            <p:nvPr/>
          </p:nvSpPr>
          <p:spPr bwMode="auto">
            <a:xfrm>
              <a:off x="1907704" y="4703103"/>
              <a:ext cx="2088232" cy="194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Signature algorithm</a:t>
              </a:r>
              <a:endParaRPr lang="en-US"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5" name="Rectangle 2">
              <a:extLst>
                <a:ext uri="{FF2B5EF4-FFF2-40B4-BE49-F238E27FC236}">
                  <a16:creationId xmlns:a16="http://schemas.microsoft.com/office/drawing/2014/main" id="{FD05C776-F479-7E23-C9B4-0C566BB8B3BB}"/>
                </a:ext>
              </a:extLst>
            </p:cNvPr>
            <p:cNvSpPr txBox="1">
              <a:spLocks noChangeArrowheads="1"/>
            </p:cNvSpPr>
            <p:nvPr/>
          </p:nvSpPr>
          <p:spPr bwMode="auto">
            <a:xfrm>
              <a:off x="5076056" y="4699893"/>
              <a:ext cx="2088232" cy="6013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1400" b="1" dirty="0">
                  <a:solidFill>
                    <a:schemeClr val="tx1"/>
                  </a:solidFill>
                  <a:latin typeface="Arial" panose="020B0604020202020204" pitchFamily="34" charset="0"/>
                  <a:ea typeface="黑体" panose="02010609060101010101" pitchFamily="49" charset="-122"/>
                  <a:cs typeface="Arial" panose="020B0604020202020204" pitchFamily="34" charset="0"/>
                </a:rPr>
                <a:t>Verification algorithm</a:t>
              </a:r>
            </a:p>
            <a:p>
              <a:pPr algn="ctr" eaLnBrk="1" hangingPunct="1">
                <a:spcBef>
                  <a:spcPct val="0"/>
                </a:spcBef>
                <a:buSzTx/>
                <a:buFontTx/>
                <a:buNone/>
              </a:pPr>
              <a:endParaRPr lang="en-US"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algn="ctr" eaLnBrk="1" hangingPunct="1">
                <a:spcBef>
                  <a:spcPct val="0"/>
                </a:spcBef>
                <a:buSzTx/>
                <a:buFontTx/>
                <a:buNone/>
              </a:pPr>
              <a:endParaRPr lang="en-US" altLang="en-US" sz="14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grpSp>
      <p:sp>
        <p:nvSpPr>
          <p:cNvPr id="6" name="Rectangle 2">
            <a:extLst>
              <a:ext uri="{FF2B5EF4-FFF2-40B4-BE49-F238E27FC236}">
                <a16:creationId xmlns:a16="http://schemas.microsoft.com/office/drawing/2014/main" id="{F3D4A4C5-DF16-D13F-7210-CB5D9EC67C79}"/>
              </a:ext>
            </a:extLst>
          </p:cNvPr>
          <p:cNvSpPr txBox="1">
            <a:spLocks noChangeArrowheads="1"/>
          </p:cNvSpPr>
          <p:nvPr/>
        </p:nvSpPr>
        <p:spPr bwMode="auto">
          <a:xfrm>
            <a:off x="1104663" y="4047650"/>
            <a:ext cx="862647" cy="50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2000" b="1">
                <a:solidFill>
                  <a:srgbClr val="C00000"/>
                </a:solidFill>
                <a:latin typeface="Arial" panose="020B0604020202020204" pitchFamily="34" charset="0"/>
                <a:ea typeface="黑体" panose="02010609060101010101" pitchFamily="49" charset="-122"/>
                <a:cs typeface="Arial" panose="020B0604020202020204" pitchFamily="34" charset="0"/>
              </a:rPr>
              <a:t>Bob</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7" name="Rectangle 2">
            <a:extLst>
              <a:ext uri="{FF2B5EF4-FFF2-40B4-BE49-F238E27FC236}">
                <a16:creationId xmlns:a16="http://schemas.microsoft.com/office/drawing/2014/main" id="{54B5D73A-598D-FC43-9DBA-43BD2248E11B}"/>
              </a:ext>
            </a:extLst>
          </p:cNvPr>
          <p:cNvSpPr txBox="1">
            <a:spLocks noChangeArrowheads="1"/>
          </p:cNvSpPr>
          <p:nvPr/>
        </p:nvSpPr>
        <p:spPr bwMode="auto">
          <a:xfrm>
            <a:off x="10151985" y="4047650"/>
            <a:ext cx="946467" cy="50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2000" b="1">
                <a:solidFill>
                  <a:srgbClr val="C00000"/>
                </a:solidFill>
                <a:latin typeface="Arial" panose="020B0604020202020204" pitchFamily="34" charset="0"/>
                <a:ea typeface="黑体" panose="02010609060101010101" pitchFamily="49" charset="-122"/>
                <a:cs typeface="Arial" panose="020B0604020202020204" pitchFamily="34" charset="0"/>
              </a:rPr>
              <a:t>Alice</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8" name="Rectangle 2">
            <a:extLst>
              <a:ext uri="{FF2B5EF4-FFF2-40B4-BE49-F238E27FC236}">
                <a16:creationId xmlns:a16="http://schemas.microsoft.com/office/drawing/2014/main" id="{020E205A-6589-4349-77C1-D21214101FD8}"/>
              </a:ext>
            </a:extLst>
          </p:cNvPr>
          <p:cNvSpPr txBox="1">
            <a:spLocks noChangeArrowheads="1"/>
          </p:cNvSpPr>
          <p:nvPr/>
        </p:nvSpPr>
        <p:spPr bwMode="auto">
          <a:xfrm>
            <a:off x="1976042" y="5605305"/>
            <a:ext cx="855662" cy="50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明文</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10" name="Rectangle 2">
            <a:extLst>
              <a:ext uri="{FF2B5EF4-FFF2-40B4-BE49-F238E27FC236}">
                <a16:creationId xmlns:a16="http://schemas.microsoft.com/office/drawing/2014/main" id="{8255C304-4F82-8E52-8E46-13C91F431D76}"/>
              </a:ext>
            </a:extLst>
          </p:cNvPr>
          <p:cNvSpPr txBox="1">
            <a:spLocks noChangeArrowheads="1"/>
          </p:cNvSpPr>
          <p:nvPr/>
        </p:nvSpPr>
        <p:spPr bwMode="auto">
          <a:xfrm>
            <a:off x="3458607" y="5605305"/>
            <a:ext cx="1376045" cy="50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签名设备</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25" name="Rectangle 2">
            <a:extLst>
              <a:ext uri="{FF2B5EF4-FFF2-40B4-BE49-F238E27FC236}">
                <a16:creationId xmlns:a16="http://schemas.microsoft.com/office/drawing/2014/main" id="{62B0FEB8-0983-7843-7641-F525E58F7E15}"/>
              </a:ext>
            </a:extLst>
          </p:cNvPr>
          <p:cNvSpPr txBox="1">
            <a:spLocks noChangeArrowheads="1"/>
          </p:cNvSpPr>
          <p:nvPr/>
        </p:nvSpPr>
        <p:spPr bwMode="auto">
          <a:xfrm>
            <a:off x="7181612" y="5605305"/>
            <a:ext cx="1376045" cy="50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验签设备</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26" name="Rectangle 2">
            <a:extLst>
              <a:ext uri="{FF2B5EF4-FFF2-40B4-BE49-F238E27FC236}">
                <a16:creationId xmlns:a16="http://schemas.microsoft.com/office/drawing/2014/main" id="{2592031B-E56A-AADB-7C3A-419E0E4F573F}"/>
              </a:ext>
            </a:extLst>
          </p:cNvPr>
          <p:cNvSpPr txBox="1">
            <a:spLocks noChangeArrowheads="1"/>
          </p:cNvSpPr>
          <p:nvPr/>
        </p:nvSpPr>
        <p:spPr bwMode="auto">
          <a:xfrm>
            <a:off x="9259649" y="5605305"/>
            <a:ext cx="853917" cy="50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明文</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27" name="Rectangle 2">
            <a:extLst>
              <a:ext uri="{FF2B5EF4-FFF2-40B4-BE49-F238E27FC236}">
                <a16:creationId xmlns:a16="http://schemas.microsoft.com/office/drawing/2014/main" id="{85094353-19CB-97DB-A34D-DF13ACE326F1}"/>
              </a:ext>
            </a:extLst>
          </p:cNvPr>
          <p:cNvSpPr txBox="1">
            <a:spLocks noChangeArrowheads="1"/>
          </p:cNvSpPr>
          <p:nvPr/>
        </p:nvSpPr>
        <p:spPr bwMode="auto">
          <a:xfrm>
            <a:off x="5417899" y="3880010"/>
            <a:ext cx="1033780" cy="50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签名</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28" name="Rectangle 2">
            <a:extLst>
              <a:ext uri="{FF2B5EF4-FFF2-40B4-BE49-F238E27FC236}">
                <a16:creationId xmlns:a16="http://schemas.microsoft.com/office/drawing/2014/main" id="{37900E28-B323-90EB-34C7-664809A1731F}"/>
              </a:ext>
            </a:extLst>
          </p:cNvPr>
          <p:cNvSpPr txBox="1">
            <a:spLocks noChangeArrowheads="1"/>
          </p:cNvSpPr>
          <p:nvPr/>
        </p:nvSpPr>
        <p:spPr bwMode="auto">
          <a:xfrm>
            <a:off x="2774077" y="2971960"/>
            <a:ext cx="839947" cy="50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私钥</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29" name="Rectangle 2">
            <a:extLst>
              <a:ext uri="{FF2B5EF4-FFF2-40B4-BE49-F238E27FC236}">
                <a16:creationId xmlns:a16="http://schemas.microsoft.com/office/drawing/2014/main" id="{FC3E0B2A-EA1B-B66D-AAA1-B5B8F1A9260E}"/>
              </a:ext>
            </a:extLst>
          </p:cNvPr>
          <p:cNvSpPr txBox="1">
            <a:spLocks noChangeArrowheads="1"/>
          </p:cNvSpPr>
          <p:nvPr/>
        </p:nvSpPr>
        <p:spPr bwMode="auto">
          <a:xfrm>
            <a:off x="6523277" y="2971960"/>
            <a:ext cx="839946" cy="50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公钥</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164962471"/>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公钥认证（数字签名）</a:t>
            </a:r>
          </a:p>
        </p:txBody>
      </p:sp>
      <p:sp>
        <p:nvSpPr>
          <p:cNvPr id="26" name="文本框 25">
            <a:extLst>
              <a:ext uri="{FF2B5EF4-FFF2-40B4-BE49-F238E27FC236}">
                <a16:creationId xmlns:a16="http://schemas.microsoft.com/office/drawing/2014/main" id="{8002B58E-3A33-8734-7B56-10BD309AA037}"/>
              </a:ext>
            </a:extLst>
          </p:cNvPr>
          <p:cNvSpPr txBox="1"/>
          <p:nvPr/>
        </p:nvSpPr>
        <p:spPr>
          <a:xfrm>
            <a:off x="743805" y="1166316"/>
            <a:ext cx="7255628" cy="4708981"/>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场景：观众任意想一个</a:t>
            </a:r>
            <a:r>
              <a:rPr lang="en-US" altLang="zh-CN" sz="2000" dirty="0">
                <a:latin typeface="+mn-ea"/>
                <a:ea typeface="+mn-ea"/>
              </a:rPr>
              <a:t>3</a:t>
            </a:r>
            <a:r>
              <a:rPr lang="zh-CN" altLang="en-US" sz="2000" dirty="0">
                <a:latin typeface="+mn-ea"/>
                <a:ea typeface="+mn-ea"/>
              </a:rPr>
              <a:t>位数，让</a:t>
            </a:r>
            <a:r>
              <a:rPr lang="zh-CN" altLang="en-US" sz="2000" b="1" dirty="0">
                <a:solidFill>
                  <a:srgbClr val="C00000"/>
                </a:solidFill>
                <a:latin typeface="+mn-ea"/>
                <a:ea typeface="+mn-ea"/>
              </a:rPr>
              <a:t>幕布后面</a:t>
            </a:r>
            <a:r>
              <a:rPr lang="zh-CN" altLang="en-US" sz="2000" dirty="0">
                <a:latin typeface="+mn-ea"/>
                <a:ea typeface="+mn-ea"/>
              </a:rPr>
              <a:t>的魔术师“签名”，魔术师把签名后的值发给观众，观众可以验证这个签名是否真的来自该魔术师</a:t>
            </a:r>
          </a:p>
          <a:p>
            <a:pPr marL="342900" indent="-342900" algn="just" eaLnBrk="1">
              <a:spcBef>
                <a:spcPts val="600"/>
              </a:spcBef>
              <a:spcAft>
                <a:spcPts val="600"/>
              </a:spcAft>
              <a:buClr>
                <a:schemeClr val="tx2"/>
              </a:buClr>
              <a:buFont typeface="Wingdings" panose="05000000000000000000" pitchFamily="2" charset="2"/>
              <a:buChar char="n"/>
            </a:pPr>
            <a:endParaRPr lang="zh-CN" altLang="en-US"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示例：观众想的</a:t>
            </a:r>
            <a:r>
              <a:rPr lang="en-US" altLang="zh-CN" sz="2000" dirty="0">
                <a:latin typeface="+mn-ea"/>
                <a:ea typeface="+mn-ea"/>
              </a:rPr>
              <a:t>123</a:t>
            </a:r>
            <a:r>
              <a:rPr lang="zh-CN" altLang="en-US" sz="2000" dirty="0">
                <a:latin typeface="+mn-ea"/>
                <a:ea typeface="+mn-ea"/>
              </a:rPr>
              <a:t>，发给魔术师，魔术师计算</a:t>
            </a:r>
            <a:r>
              <a:rPr lang="en-US" altLang="zh-CN" sz="2000" dirty="0">
                <a:latin typeface="+mn-ea"/>
                <a:ea typeface="+mn-ea"/>
              </a:rPr>
              <a:t>123</a:t>
            </a:r>
            <a:r>
              <a:rPr lang="en-US" altLang="zh-CN" sz="2000" b="1" dirty="0">
                <a:solidFill>
                  <a:srgbClr val="C00000"/>
                </a:solidFill>
                <a:latin typeface="+mn-ea"/>
                <a:ea typeface="+mn-ea"/>
              </a:rPr>
              <a:t>×11</a:t>
            </a:r>
            <a:r>
              <a:rPr lang="en-US" altLang="zh-CN" sz="2000" dirty="0">
                <a:latin typeface="+mn-ea"/>
                <a:ea typeface="+mn-ea"/>
              </a:rPr>
              <a:t>=1353</a:t>
            </a:r>
            <a:r>
              <a:rPr lang="zh-CN" altLang="en-US" sz="2000" dirty="0">
                <a:latin typeface="+mn-ea"/>
                <a:ea typeface="+mn-ea"/>
              </a:rPr>
              <a:t>，将</a:t>
            </a:r>
            <a:r>
              <a:rPr lang="en-US" altLang="zh-CN" sz="2000" dirty="0">
                <a:latin typeface="+mn-ea"/>
                <a:ea typeface="+mn-ea"/>
              </a:rPr>
              <a:t>353</a:t>
            </a:r>
            <a:r>
              <a:rPr lang="zh-CN" altLang="en-US" sz="2000" dirty="0">
                <a:latin typeface="+mn-ea"/>
                <a:ea typeface="+mn-ea"/>
              </a:rPr>
              <a:t>返回给观众，观众通过计算</a:t>
            </a:r>
            <a:r>
              <a:rPr lang="en-US" altLang="zh-CN" sz="2000" dirty="0">
                <a:latin typeface="+mn-ea"/>
                <a:ea typeface="+mn-ea"/>
              </a:rPr>
              <a:t>353</a:t>
            </a:r>
            <a:r>
              <a:rPr lang="en-US" altLang="zh-CN" sz="2000" b="1" dirty="0">
                <a:solidFill>
                  <a:srgbClr val="C00000"/>
                </a:solidFill>
                <a:latin typeface="+mn-ea"/>
                <a:ea typeface="+mn-ea"/>
              </a:rPr>
              <a:t>×91</a:t>
            </a:r>
            <a:r>
              <a:rPr lang="en-US" altLang="zh-CN" sz="2000" dirty="0">
                <a:latin typeface="+mn-ea"/>
                <a:ea typeface="+mn-ea"/>
              </a:rPr>
              <a:t>=32123</a:t>
            </a:r>
            <a:r>
              <a:rPr lang="zh-CN" altLang="en-US" sz="2000" dirty="0">
                <a:latin typeface="+mn-ea"/>
                <a:ea typeface="+mn-ea"/>
              </a:rPr>
              <a:t>，看到后三位是</a:t>
            </a:r>
            <a:r>
              <a:rPr lang="en-US" altLang="zh-CN" sz="2000" dirty="0">
                <a:latin typeface="+mn-ea"/>
                <a:ea typeface="+mn-ea"/>
              </a:rPr>
              <a:t>123</a:t>
            </a:r>
            <a:r>
              <a:rPr lang="zh-CN" altLang="en-US" sz="2000" dirty="0">
                <a:latin typeface="+mn-ea"/>
                <a:ea typeface="+mn-ea"/>
              </a:rPr>
              <a:t>，就确信魔术师身份了</a:t>
            </a:r>
          </a:p>
          <a:p>
            <a:pPr marL="342900" indent="-342900" algn="just" eaLnBrk="1">
              <a:spcBef>
                <a:spcPts val="600"/>
              </a:spcBef>
              <a:spcAft>
                <a:spcPts val="600"/>
              </a:spcAft>
              <a:buClr>
                <a:schemeClr val="tx2"/>
              </a:buClr>
              <a:buFont typeface="Wingdings" panose="05000000000000000000" pitchFamily="2" charset="2"/>
              <a:buChar char="n"/>
            </a:pPr>
            <a:endParaRPr lang="zh-CN" altLang="en-US"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揭秘：</a:t>
            </a:r>
            <a:r>
              <a:rPr lang="en-US" altLang="zh-CN" sz="2000" dirty="0">
                <a:latin typeface="+mn-ea"/>
                <a:ea typeface="+mn-ea"/>
              </a:rPr>
              <a:t>91</a:t>
            </a:r>
            <a:r>
              <a:rPr lang="zh-CN" altLang="en-US" sz="2000" dirty="0">
                <a:latin typeface="+mn-ea"/>
                <a:ea typeface="+mn-ea"/>
              </a:rPr>
              <a:t>乘以</a:t>
            </a:r>
            <a:r>
              <a:rPr lang="en-US" altLang="zh-CN" sz="2000" dirty="0">
                <a:latin typeface="+mn-ea"/>
                <a:ea typeface="+mn-ea"/>
              </a:rPr>
              <a:t>11</a:t>
            </a:r>
            <a:r>
              <a:rPr lang="zh-CN" altLang="en-US" sz="2000" dirty="0">
                <a:latin typeface="+mn-ea"/>
                <a:ea typeface="+mn-ea"/>
              </a:rPr>
              <a:t>等于</a:t>
            </a:r>
            <a:r>
              <a:rPr lang="en-US" altLang="zh-CN" sz="2000" dirty="0">
                <a:latin typeface="+mn-ea"/>
                <a:ea typeface="+mn-ea"/>
              </a:rPr>
              <a:t>1001</a:t>
            </a:r>
            <a:r>
              <a:rPr lang="zh-CN" altLang="en-US" sz="2000" dirty="0">
                <a:latin typeface="+mn-ea"/>
                <a:ea typeface="+mn-ea"/>
              </a:rPr>
              <a:t>，原理同上一魔术</a:t>
            </a:r>
          </a:p>
          <a:p>
            <a:pPr marL="342900" indent="-342900" algn="just" eaLnBrk="1">
              <a:spcBef>
                <a:spcPts val="600"/>
              </a:spcBef>
              <a:spcAft>
                <a:spcPts val="600"/>
              </a:spcAft>
              <a:buClr>
                <a:schemeClr val="tx2"/>
              </a:buClr>
              <a:buFont typeface="Wingdings" panose="05000000000000000000" pitchFamily="2" charset="2"/>
              <a:buChar char="n"/>
            </a:pPr>
            <a:endParaRPr lang="zh-CN" altLang="en-US"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注：魔术师计算</a:t>
            </a:r>
            <a:r>
              <a:rPr lang="en-US" altLang="zh-CN" sz="2000" dirty="0">
                <a:latin typeface="+mn-ea"/>
                <a:ea typeface="+mn-ea"/>
              </a:rPr>
              <a:t>123</a:t>
            </a:r>
            <a:r>
              <a:rPr lang="en-US" altLang="zh-CN" sz="2000" b="1" dirty="0">
                <a:solidFill>
                  <a:srgbClr val="C00000"/>
                </a:solidFill>
                <a:latin typeface="+mn-ea"/>
                <a:ea typeface="+mn-ea"/>
              </a:rPr>
              <a:t>×11</a:t>
            </a:r>
            <a:r>
              <a:rPr lang="en-US" altLang="zh-CN" sz="2000" dirty="0">
                <a:latin typeface="+mn-ea"/>
                <a:ea typeface="+mn-ea"/>
              </a:rPr>
              <a:t>=1353</a:t>
            </a:r>
            <a:r>
              <a:rPr lang="zh-CN" altLang="en-US" sz="2000" dirty="0">
                <a:latin typeface="+mn-ea"/>
                <a:ea typeface="+mn-ea"/>
              </a:rPr>
              <a:t>应该是不可逆的，否则别人可以推导出魔术师的</a:t>
            </a:r>
            <a:r>
              <a:rPr lang="zh-CN" altLang="en-US" sz="2000" b="1" dirty="0">
                <a:solidFill>
                  <a:srgbClr val="C00000"/>
                </a:solidFill>
                <a:latin typeface="+mn-ea"/>
                <a:ea typeface="+mn-ea"/>
              </a:rPr>
              <a:t>私钥</a:t>
            </a:r>
            <a:r>
              <a:rPr lang="en-US" altLang="zh-CN" sz="2000" b="1" dirty="0">
                <a:solidFill>
                  <a:srgbClr val="C00000"/>
                </a:solidFill>
                <a:latin typeface="+mn-ea"/>
                <a:ea typeface="+mn-ea"/>
              </a:rPr>
              <a:t>11</a:t>
            </a:r>
            <a:r>
              <a:rPr lang="zh-CN" altLang="en-US" sz="2000" dirty="0">
                <a:latin typeface="+mn-ea"/>
                <a:ea typeface="+mn-ea"/>
              </a:rPr>
              <a:t>，从而可以伪造魔术师的签名</a:t>
            </a:r>
          </a:p>
        </p:txBody>
      </p:sp>
      <p:pic>
        <p:nvPicPr>
          <p:cNvPr id="2" name="图片 4">
            <a:extLst>
              <a:ext uri="{FF2B5EF4-FFF2-40B4-BE49-F238E27FC236}">
                <a16:creationId xmlns:a16="http://schemas.microsoft.com/office/drawing/2014/main" id="{F023C696-2230-B3C1-AF9B-6B9B11B22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366" y="947881"/>
            <a:ext cx="11207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5">
            <a:extLst>
              <a:ext uri="{FF2B5EF4-FFF2-40B4-BE49-F238E27FC236}">
                <a16:creationId xmlns:a16="http://schemas.microsoft.com/office/drawing/2014/main" id="{71E0B93D-DB3C-862A-3BD6-13A4A125C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7191" y="4622987"/>
            <a:ext cx="1774825"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箭头连接符 11">
            <a:extLst>
              <a:ext uri="{FF2B5EF4-FFF2-40B4-BE49-F238E27FC236}">
                <a16:creationId xmlns:a16="http://schemas.microsoft.com/office/drawing/2014/main" id="{BBC11F51-FC8A-96F3-99B5-561F95843399}"/>
              </a:ext>
            </a:extLst>
          </p:cNvPr>
          <p:cNvCxnSpPr>
            <a:cxnSpLocks/>
          </p:cNvCxnSpPr>
          <p:nvPr/>
        </p:nvCxnSpPr>
        <p:spPr>
          <a:xfrm flipV="1">
            <a:off x="9461215" y="3014993"/>
            <a:ext cx="0" cy="151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2">
            <a:extLst>
              <a:ext uri="{FF2B5EF4-FFF2-40B4-BE49-F238E27FC236}">
                <a16:creationId xmlns:a16="http://schemas.microsoft.com/office/drawing/2014/main" id="{17504928-7F71-8246-D5B6-D8E432C51458}"/>
              </a:ext>
            </a:extLst>
          </p:cNvPr>
          <p:cNvSpPr txBox="1">
            <a:spLocks noChangeArrowheads="1"/>
          </p:cNvSpPr>
          <p:nvPr/>
        </p:nvSpPr>
        <p:spPr bwMode="auto">
          <a:xfrm>
            <a:off x="9496140" y="4208793"/>
            <a:ext cx="1873250" cy="417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lang="en-US" altLang="zh-CN" sz="1800" b="1">
                <a:solidFill>
                  <a:srgbClr val="002060"/>
                </a:solidFill>
                <a:latin typeface="Arial" panose="020B0604020202020204" pitchFamily="34" charset="0"/>
                <a:ea typeface="黑体" panose="02010609060101010101" pitchFamily="49" charset="-122"/>
                <a:cs typeface="Arial" panose="020B0604020202020204" pitchFamily="34" charset="0"/>
              </a:rPr>
              <a:t>353×91=32</a:t>
            </a:r>
            <a:r>
              <a:rPr lang="en-US" altLang="zh-CN" sz="1800" b="1">
                <a:solidFill>
                  <a:srgbClr val="FF0000"/>
                </a:solidFill>
                <a:latin typeface="Arial" panose="020B0604020202020204" pitchFamily="34" charset="0"/>
                <a:ea typeface="黑体" panose="02010609060101010101" pitchFamily="49" charset="-122"/>
                <a:cs typeface="Arial" panose="020B0604020202020204" pitchFamily="34" charset="0"/>
              </a:rPr>
              <a:t>123</a:t>
            </a:r>
            <a:endParaRPr lang="en-US" altLang="en-US" sz="1800" b="1">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14" name="Rectangle 2">
            <a:extLst>
              <a:ext uri="{FF2B5EF4-FFF2-40B4-BE49-F238E27FC236}">
                <a16:creationId xmlns:a16="http://schemas.microsoft.com/office/drawing/2014/main" id="{875027EE-A5E4-EC4F-0144-3CFC725B33B6}"/>
              </a:ext>
            </a:extLst>
          </p:cNvPr>
          <p:cNvSpPr txBox="1">
            <a:spLocks noChangeArrowheads="1"/>
          </p:cNvSpPr>
          <p:nvPr/>
        </p:nvSpPr>
        <p:spPr bwMode="auto">
          <a:xfrm>
            <a:off x="8853204" y="3446793"/>
            <a:ext cx="587375" cy="417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lang="en-US" altLang="zh-CN" sz="1800" b="1">
                <a:solidFill>
                  <a:srgbClr val="002060"/>
                </a:solidFill>
                <a:latin typeface="Arial" panose="020B0604020202020204" pitchFamily="34" charset="0"/>
                <a:ea typeface="黑体" panose="02010609060101010101" pitchFamily="49" charset="-122"/>
                <a:cs typeface="Arial" panose="020B0604020202020204" pitchFamily="34" charset="0"/>
              </a:rPr>
              <a:t>123</a:t>
            </a:r>
            <a:endParaRPr lang="en-US" altLang="en-US" sz="1800" b="1">
              <a:solidFill>
                <a:srgbClr val="002060"/>
              </a:solidFill>
              <a:latin typeface="Arial" panose="020B0604020202020204" pitchFamily="34" charset="0"/>
              <a:ea typeface="黑体" panose="02010609060101010101" pitchFamily="49" charset="-122"/>
              <a:cs typeface="Arial" panose="020B0604020202020204" pitchFamily="34" charset="0"/>
            </a:endParaRPr>
          </a:p>
        </p:txBody>
      </p:sp>
      <p:sp>
        <p:nvSpPr>
          <p:cNvPr id="15" name="Rectangle 2">
            <a:extLst>
              <a:ext uri="{FF2B5EF4-FFF2-40B4-BE49-F238E27FC236}">
                <a16:creationId xmlns:a16="http://schemas.microsoft.com/office/drawing/2014/main" id="{B9AC286D-22CC-8435-14C1-AE715802F8E8}"/>
              </a:ext>
            </a:extLst>
          </p:cNvPr>
          <p:cNvSpPr txBox="1">
            <a:spLocks noChangeArrowheads="1"/>
          </p:cNvSpPr>
          <p:nvPr/>
        </p:nvSpPr>
        <p:spPr bwMode="auto">
          <a:xfrm>
            <a:off x="10213690" y="947880"/>
            <a:ext cx="1119188" cy="571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lang="zh-CN" altLang="zh-CN" sz="1800" b="1" noProof="1">
                <a:solidFill>
                  <a:srgbClr val="002060"/>
                </a:solidFill>
                <a:latin typeface="Arial" panose="020B0604020202020204" pitchFamily="34" charset="0"/>
                <a:ea typeface="黑体" panose="02010609060101010101" pitchFamily="49" charset="-122"/>
                <a:cs typeface="Arial" panose="020B0604020202020204" pitchFamily="34" charset="0"/>
              </a:rPr>
              <a:t>123×11</a:t>
            </a:r>
          </a:p>
          <a:p>
            <a:pPr algn="ctr">
              <a:spcBef>
                <a:spcPct val="0"/>
              </a:spcBef>
              <a:buSzTx/>
              <a:buFontTx/>
              <a:buNone/>
            </a:pPr>
            <a:r>
              <a:rPr lang="zh-CN" altLang="zh-CN" sz="1800" b="1" noProof="1">
                <a:solidFill>
                  <a:srgbClr val="002060"/>
                </a:solidFill>
                <a:latin typeface="Arial" panose="020B0604020202020204" pitchFamily="34" charset="0"/>
                <a:ea typeface="黑体" panose="02010609060101010101" pitchFamily="49" charset="-122"/>
                <a:cs typeface="Arial" panose="020B0604020202020204" pitchFamily="34" charset="0"/>
              </a:rPr>
              <a:t>=1</a:t>
            </a:r>
            <a:r>
              <a:rPr lang="zh-CN" altLang="zh-CN" sz="1800" b="1" noProof="1">
                <a:solidFill>
                  <a:srgbClr val="FF0000"/>
                </a:solidFill>
                <a:latin typeface="Arial" panose="020B0604020202020204" pitchFamily="34" charset="0"/>
                <a:ea typeface="黑体" panose="02010609060101010101" pitchFamily="49" charset="-122"/>
                <a:cs typeface="Arial" panose="020B0604020202020204" pitchFamily="34" charset="0"/>
              </a:rPr>
              <a:t>353</a:t>
            </a:r>
            <a:endParaRPr lang="en-US" altLang="en-US" sz="1800" b="1">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cxnSp>
        <p:nvCxnSpPr>
          <p:cNvPr id="16" name="直接箭头连接符 15">
            <a:extLst>
              <a:ext uri="{FF2B5EF4-FFF2-40B4-BE49-F238E27FC236}">
                <a16:creationId xmlns:a16="http://schemas.microsoft.com/office/drawing/2014/main" id="{E801A712-B775-C2B0-0A14-A8AD6F06B3E9}"/>
              </a:ext>
            </a:extLst>
          </p:cNvPr>
          <p:cNvCxnSpPr>
            <a:cxnSpLocks/>
          </p:cNvCxnSpPr>
          <p:nvPr/>
        </p:nvCxnSpPr>
        <p:spPr>
          <a:xfrm flipV="1">
            <a:off x="10227978" y="3014993"/>
            <a:ext cx="0" cy="119380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2">
            <a:extLst>
              <a:ext uri="{FF2B5EF4-FFF2-40B4-BE49-F238E27FC236}">
                <a16:creationId xmlns:a16="http://schemas.microsoft.com/office/drawing/2014/main" id="{4C0DAC2F-9011-658F-2113-ABA22CB615F8}"/>
              </a:ext>
            </a:extLst>
          </p:cNvPr>
          <p:cNvSpPr txBox="1">
            <a:spLocks noChangeArrowheads="1"/>
          </p:cNvSpPr>
          <p:nvPr/>
        </p:nvSpPr>
        <p:spPr bwMode="auto">
          <a:xfrm>
            <a:off x="10253378" y="3446793"/>
            <a:ext cx="588962" cy="417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lang="en-US" altLang="zh-CN" sz="1800" b="1">
                <a:solidFill>
                  <a:srgbClr val="002060"/>
                </a:solidFill>
                <a:latin typeface="Arial" panose="020B0604020202020204" pitchFamily="34" charset="0"/>
                <a:ea typeface="黑体" panose="02010609060101010101" pitchFamily="49" charset="-122"/>
                <a:cs typeface="Arial" panose="020B0604020202020204" pitchFamily="34" charset="0"/>
              </a:rPr>
              <a:t>353</a:t>
            </a:r>
            <a:endParaRPr lang="en-US" altLang="en-US" sz="1800" b="1">
              <a:solidFill>
                <a:srgbClr val="002060"/>
              </a:solidFill>
              <a:latin typeface="Arial" panose="020B0604020202020204" pitchFamily="34" charset="0"/>
              <a:ea typeface="黑体" panose="02010609060101010101" pitchFamily="49" charset="-122"/>
              <a:cs typeface="Arial" panose="020B0604020202020204" pitchFamily="34" charset="0"/>
            </a:endParaRPr>
          </a:p>
        </p:txBody>
      </p:sp>
      <p:pic>
        <p:nvPicPr>
          <p:cNvPr id="18" name="图片 12">
            <a:extLst>
              <a:ext uri="{FF2B5EF4-FFF2-40B4-BE49-F238E27FC236}">
                <a16:creationId xmlns:a16="http://schemas.microsoft.com/office/drawing/2014/main" id="{B0E25992-C7DB-2527-9341-FE027EBC9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9578" y="1474930"/>
            <a:ext cx="1625600"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3">
            <a:extLst>
              <a:ext uri="{FF2B5EF4-FFF2-40B4-BE49-F238E27FC236}">
                <a16:creationId xmlns:a16="http://schemas.microsoft.com/office/drawing/2014/main" id="{945365BD-1C18-7C7E-1D30-21D94F36063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13516" y="814531"/>
            <a:ext cx="358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4">
            <a:extLst>
              <a:ext uri="{FF2B5EF4-FFF2-40B4-BE49-F238E27FC236}">
                <a16:creationId xmlns:a16="http://schemas.microsoft.com/office/drawing/2014/main" id="{D44E4CC0-344E-1F70-B597-612F156A6FC5}"/>
              </a:ext>
            </a:extLst>
          </p:cNvPr>
          <p:cNvSpPr>
            <a:spLocks noChangeArrowheads="1"/>
          </p:cNvSpPr>
          <p:nvPr/>
        </p:nvSpPr>
        <p:spPr bwMode="auto">
          <a:xfrm>
            <a:off x="9062754" y="835167"/>
            <a:ext cx="612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zh-CN" sz="1800" b="1" noProof="1">
                <a:solidFill>
                  <a:srgbClr val="002060"/>
                </a:solidFill>
                <a:latin typeface="Arial" panose="020B0604020202020204" pitchFamily="34" charset="0"/>
                <a:ea typeface="黑体" panose="02010609060101010101" pitchFamily="49" charset="-122"/>
                <a:cs typeface="Arial" panose="020B0604020202020204" pitchFamily="34" charset="0"/>
              </a:rPr>
              <a:t>=11</a:t>
            </a:r>
            <a:endParaRPr lang="zh-CN" altLang="en-US" sz="1800" b="1">
              <a:solidFill>
                <a:srgbClr val="00206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6422412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charRg st="4294967295" end="4294967295"/>
                                            </p:txEl>
                                          </p:spTgt>
                                        </p:tgtEl>
                                        <p:attrNameLst>
                                          <p:attrName>style.visibility</p:attrName>
                                        </p:attrNameLst>
                                      </p:cBhvr>
                                      <p:to>
                                        <p:strVal val="visible"/>
                                      </p:to>
                                    </p:set>
                                    <p:animEffect transition="in" filter="fade">
                                      <p:cBhvr>
                                        <p:cTn id="10" dur="500"/>
                                        <p:tgtEl>
                                          <p:spTgt spid="15">
                                            <p:txEl>
                                              <p:charRg st="4294967295" end="429496729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charRg st="4294967295" end="4294967295"/>
                                            </p:txEl>
                                          </p:spTgt>
                                        </p:tgtEl>
                                        <p:attrNameLst>
                                          <p:attrName>style.visibility</p:attrName>
                                        </p:attrNameLst>
                                      </p:cBhvr>
                                      <p:to>
                                        <p:strVal val="visible"/>
                                      </p:to>
                                    </p:set>
                                    <p:animEffect transition="in" filter="fade">
                                      <p:cBhvr>
                                        <p:cTn id="16" dur="500"/>
                                        <p:tgtEl>
                                          <p:spTgt spid="13">
                                            <p:txEl>
                                              <p:charRg st="4294967295" end="4294967295"/>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charRg st="4294967295" end="4294967295"/>
                                            </p:txEl>
                                          </p:spTgt>
                                        </p:tgtEl>
                                        <p:attrNameLst>
                                          <p:attrName>style.visibility</p:attrName>
                                        </p:attrNameLst>
                                      </p:cBhvr>
                                      <p:to>
                                        <p:strVal val="visible"/>
                                      </p:to>
                                    </p:set>
                                    <p:animEffect transition="in" filter="fade">
                                      <p:cBhvr>
                                        <p:cTn id="19" dur="500"/>
                                        <p:tgtEl>
                                          <p:spTgt spid="14">
                                            <p:txEl>
                                              <p:charRg st="4294967295" end="429496729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xEl>
                                              <p:charRg st="4294967295" end="4294967295"/>
                                            </p:txEl>
                                          </p:spTgt>
                                        </p:tgtEl>
                                        <p:attrNameLst>
                                          <p:attrName>style.visibility</p:attrName>
                                        </p:attrNameLst>
                                      </p:cBhvr>
                                      <p:to>
                                        <p:strVal val="visible"/>
                                      </p:to>
                                    </p:set>
                                    <p:animEffect transition="in" filter="fade">
                                      <p:cBhvr>
                                        <p:cTn id="25" dur="500"/>
                                        <p:tgtEl>
                                          <p:spTgt spid="17">
                                            <p:txEl>
                                              <p:charRg st="4294967295" end="429496729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
                                            <p:txEl>
                                              <p:pRg st="4" end="4"/>
                                            </p:txEl>
                                          </p:spTgt>
                                        </p:tgtEl>
                                        <p:attrNameLst>
                                          <p:attrName>style.visibility</p:attrName>
                                        </p:attrNameLst>
                                      </p:cBhvr>
                                      <p:to>
                                        <p:strVal val="visible"/>
                                      </p:to>
                                    </p:set>
                                    <p:animEffect transition="in" filter="fade">
                                      <p:cBhvr>
                                        <p:cTn id="36" dur="500"/>
                                        <p:tgtEl>
                                          <p:spTgt spid="26">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xEl>
                                              <p:pRg st="6" end="6"/>
                                            </p:txEl>
                                          </p:spTgt>
                                        </p:tgtEl>
                                        <p:attrNameLst>
                                          <p:attrName>style.visibility</p:attrName>
                                        </p:attrNameLst>
                                      </p:cBhvr>
                                      <p:to>
                                        <p:strVal val="visible"/>
                                      </p:to>
                                    </p:set>
                                    <p:animEffect transition="in" filter="fade">
                                      <p:cBhvr>
                                        <p:cTn id="39"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D3780-C3DE-2BCA-0D91-E8ACDB28FD9A}"/>
              </a:ext>
            </a:extLst>
          </p:cNvPr>
          <p:cNvSpPr>
            <a:spLocks noGrp="1"/>
          </p:cNvSpPr>
          <p:nvPr>
            <p:ph type="title"/>
          </p:nvPr>
        </p:nvSpPr>
        <p:spPr/>
        <p:txBody>
          <a:bodyPr/>
          <a:lstStyle/>
          <a:p>
            <a:r>
              <a:rPr lang="en-US" altLang="zh-CN" dirty="0"/>
              <a:t>RSA</a:t>
            </a:r>
            <a:r>
              <a:rPr lang="zh-CN" altLang="en-US" dirty="0"/>
              <a:t>加密算法与</a:t>
            </a:r>
            <a:r>
              <a:rPr lang="en-US" altLang="zh-CN" dirty="0"/>
              <a:t>RSA</a:t>
            </a:r>
            <a:r>
              <a:rPr lang="zh-CN" altLang="en-US" dirty="0"/>
              <a:t>签名算法</a:t>
            </a:r>
          </a:p>
        </p:txBody>
      </p:sp>
      <p:pic>
        <p:nvPicPr>
          <p:cNvPr id="3" name="Picture 4" descr="f5.pdf                                                         00ABB570  Mnementh                      BEAE7A2F:">
            <a:extLst>
              <a:ext uri="{FF2B5EF4-FFF2-40B4-BE49-F238E27FC236}">
                <a16:creationId xmlns:a16="http://schemas.microsoft.com/office/drawing/2014/main" id="{F2178330-EF85-51C4-F5D7-8717D5C528A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265" t="7159" r="9265" b="32216"/>
          <a:stretch>
            <a:fillRect/>
          </a:stretch>
        </p:blipFill>
        <p:spPr bwMode="auto">
          <a:xfrm>
            <a:off x="177207" y="550823"/>
            <a:ext cx="6267345" cy="60351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f5.pdf                                                         00ABB570  Mnementh                      BEAE7A2F:">
            <a:extLst>
              <a:ext uri="{FF2B5EF4-FFF2-40B4-BE49-F238E27FC236}">
                <a16:creationId xmlns:a16="http://schemas.microsoft.com/office/drawing/2014/main" id="{EBABAF19-5FC3-6B0B-E38A-68C61276D5C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265" t="7159" r="9265" b="32216"/>
          <a:stretch>
            <a:fillRect/>
          </a:stretch>
        </p:blipFill>
        <p:spPr bwMode="auto">
          <a:xfrm>
            <a:off x="5747448" y="550823"/>
            <a:ext cx="6267345" cy="60351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2244266D-E972-54CD-E4E9-7403A5C494C4}"/>
              </a:ext>
            </a:extLst>
          </p:cNvPr>
          <p:cNvSpPr txBox="1">
            <a:spLocks noChangeArrowheads="1"/>
          </p:cNvSpPr>
          <p:nvPr/>
        </p:nvSpPr>
        <p:spPr bwMode="auto">
          <a:xfrm>
            <a:off x="9014470" y="4386261"/>
            <a:ext cx="1740931" cy="318771"/>
          </a:xfrm>
          <a:prstGeom prst="rect">
            <a:avLst/>
          </a:prstGeom>
          <a:solidFill>
            <a:srgbClr val="9CCCFE"/>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ct val="0"/>
              </a:spcBef>
              <a:buSzTx/>
              <a:buFontTx/>
              <a:buNone/>
            </a:pPr>
            <a:r>
              <a:rPr lang="en-US" altLang="zh-CN" sz="1600" dirty="0">
                <a:solidFill>
                  <a:srgbClr val="C00000"/>
                </a:solidFill>
                <a:latin typeface="Arial" panose="020B0604020202020204" pitchFamily="34" charset="0"/>
                <a:ea typeface="黑体" panose="02010609060101010101" pitchFamily="49" charset="-122"/>
                <a:cs typeface="Arial" panose="020B0604020202020204" pitchFamily="34" charset="0"/>
              </a:rPr>
              <a:t>S=M</a:t>
            </a:r>
            <a:r>
              <a:rPr lang="en-US" altLang="zh-CN" sz="1600" baseline="30000" dirty="0">
                <a:solidFill>
                  <a:srgbClr val="C00000"/>
                </a:solidFill>
                <a:latin typeface="Arial" panose="020B0604020202020204" pitchFamily="34" charset="0"/>
                <a:ea typeface="黑体" panose="02010609060101010101" pitchFamily="49" charset="-122"/>
                <a:cs typeface="Arial" panose="020B0604020202020204" pitchFamily="34" charset="0"/>
              </a:rPr>
              <a:t>d</a:t>
            </a:r>
            <a:r>
              <a:rPr lang="en-US" altLang="zh-CN" sz="1600" dirty="0">
                <a:solidFill>
                  <a:srgbClr val="C00000"/>
                </a:solidFill>
                <a:latin typeface="Arial" panose="020B0604020202020204" pitchFamily="34" charset="0"/>
                <a:ea typeface="黑体" panose="02010609060101010101" pitchFamily="49" charset="-122"/>
                <a:cs typeface="Arial" panose="020B0604020202020204" pitchFamily="34" charset="0"/>
              </a:rPr>
              <a:t>(mod n)</a:t>
            </a:r>
            <a:endParaRPr lang="en-US" altLang="en-US" sz="1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8" name="Rectangle 2">
            <a:extLst>
              <a:ext uri="{FF2B5EF4-FFF2-40B4-BE49-F238E27FC236}">
                <a16:creationId xmlns:a16="http://schemas.microsoft.com/office/drawing/2014/main" id="{0F38B74E-76B6-15A9-3A8D-6A518910CF24}"/>
              </a:ext>
            </a:extLst>
          </p:cNvPr>
          <p:cNvSpPr txBox="1">
            <a:spLocks noChangeArrowheads="1"/>
          </p:cNvSpPr>
          <p:nvPr/>
        </p:nvSpPr>
        <p:spPr bwMode="auto">
          <a:xfrm>
            <a:off x="9014470" y="5729286"/>
            <a:ext cx="1740931" cy="318771"/>
          </a:xfrm>
          <a:prstGeom prst="rect">
            <a:avLst/>
          </a:prstGeom>
          <a:solidFill>
            <a:srgbClr val="9CCCFE"/>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ct val="0"/>
              </a:spcBef>
              <a:buSzTx/>
              <a:buFontTx/>
              <a:buNone/>
            </a:pPr>
            <a:r>
              <a:rPr lang="en-US" altLang="zh-CN" sz="1600" dirty="0">
                <a:solidFill>
                  <a:srgbClr val="C00000"/>
                </a:solidFill>
                <a:latin typeface="Arial" panose="020B0604020202020204" pitchFamily="34" charset="0"/>
                <a:ea typeface="黑体" panose="02010609060101010101" pitchFamily="49" charset="-122"/>
                <a:cs typeface="Arial" panose="020B0604020202020204" pitchFamily="34" charset="0"/>
              </a:rPr>
              <a:t>M’=S</a:t>
            </a:r>
            <a:r>
              <a:rPr lang="en-US" altLang="zh-CN" sz="1600" baseline="30000" dirty="0">
                <a:solidFill>
                  <a:srgbClr val="C00000"/>
                </a:solidFill>
                <a:latin typeface="Arial" panose="020B0604020202020204" pitchFamily="34" charset="0"/>
                <a:ea typeface="黑体" panose="02010609060101010101" pitchFamily="49" charset="-122"/>
                <a:cs typeface="Arial" panose="020B0604020202020204" pitchFamily="34" charset="0"/>
              </a:rPr>
              <a:t>e</a:t>
            </a:r>
            <a:r>
              <a:rPr lang="en-US" altLang="zh-CN" sz="1600" dirty="0">
                <a:solidFill>
                  <a:srgbClr val="C00000"/>
                </a:solidFill>
                <a:latin typeface="Arial" panose="020B0604020202020204" pitchFamily="34" charset="0"/>
                <a:ea typeface="黑体" panose="02010609060101010101" pitchFamily="49" charset="-122"/>
                <a:cs typeface="Arial" panose="020B0604020202020204" pitchFamily="34" charset="0"/>
              </a:rPr>
              <a:t>(mod n)</a:t>
            </a:r>
            <a:endParaRPr lang="en-US" altLang="en-US" sz="1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9" name="Rectangle 2">
            <a:extLst>
              <a:ext uri="{FF2B5EF4-FFF2-40B4-BE49-F238E27FC236}">
                <a16:creationId xmlns:a16="http://schemas.microsoft.com/office/drawing/2014/main" id="{A478AF80-8F0E-2A09-EA53-6C613CB8022F}"/>
              </a:ext>
            </a:extLst>
          </p:cNvPr>
          <p:cNvSpPr txBox="1">
            <a:spLocks noChangeArrowheads="1"/>
          </p:cNvSpPr>
          <p:nvPr/>
        </p:nvSpPr>
        <p:spPr bwMode="auto">
          <a:xfrm>
            <a:off x="9014470" y="5410515"/>
            <a:ext cx="1740931" cy="318771"/>
          </a:xfrm>
          <a:prstGeom prst="rect">
            <a:avLst/>
          </a:prstGeom>
          <a:solidFill>
            <a:srgbClr val="9CCCFE"/>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ct val="0"/>
              </a:spcBef>
              <a:buSzTx/>
              <a:buFontTx/>
              <a:buNone/>
            </a:pPr>
            <a:r>
              <a:rPr lang="en-US" altLang="zh-CN" sz="1600" dirty="0">
                <a:solidFill>
                  <a:srgbClr val="C00000"/>
                </a:solidFill>
                <a:latin typeface="Arial" panose="020B0604020202020204" pitchFamily="34" charset="0"/>
                <a:ea typeface="黑体" panose="02010609060101010101" pitchFamily="49" charset="-122"/>
                <a:cs typeface="Arial" panose="020B0604020202020204" pitchFamily="34" charset="0"/>
              </a:rPr>
              <a:t>S</a:t>
            </a:r>
            <a:endParaRPr lang="en-US" altLang="en-US" sz="1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10" name="Rectangle 2">
            <a:extLst>
              <a:ext uri="{FF2B5EF4-FFF2-40B4-BE49-F238E27FC236}">
                <a16:creationId xmlns:a16="http://schemas.microsoft.com/office/drawing/2014/main" id="{3DF45C4D-0400-94C8-C79E-28DD4E5CAF3B}"/>
              </a:ext>
            </a:extLst>
          </p:cNvPr>
          <p:cNvSpPr txBox="1">
            <a:spLocks noChangeArrowheads="1"/>
          </p:cNvSpPr>
          <p:nvPr/>
        </p:nvSpPr>
        <p:spPr bwMode="auto">
          <a:xfrm>
            <a:off x="6738927" y="4386261"/>
            <a:ext cx="1293824" cy="318771"/>
          </a:xfrm>
          <a:prstGeom prst="rect">
            <a:avLst/>
          </a:prstGeom>
          <a:solidFill>
            <a:srgbClr val="9CCCFE"/>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ct val="0"/>
              </a:spcBef>
              <a:buSzTx/>
              <a:buFontTx/>
              <a:buNone/>
            </a:pPr>
            <a:r>
              <a:rPr lang="en-US" altLang="zh-CN" sz="1600" dirty="0">
                <a:solidFill>
                  <a:srgbClr val="C00000"/>
                </a:solidFill>
                <a:latin typeface="Arial" panose="020B0604020202020204" pitchFamily="34" charset="0"/>
                <a:ea typeface="黑体" panose="02010609060101010101" pitchFamily="49" charset="-122"/>
                <a:cs typeface="Arial" panose="020B0604020202020204" pitchFamily="34" charset="0"/>
              </a:rPr>
              <a:t>Signature:</a:t>
            </a:r>
            <a:endParaRPr lang="en-US" altLang="en-US" sz="1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11" name="Rectangle 2">
            <a:extLst>
              <a:ext uri="{FF2B5EF4-FFF2-40B4-BE49-F238E27FC236}">
                <a16:creationId xmlns:a16="http://schemas.microsoft.com/office/drawing/2014/main" id="{13F3FB24-B8FE-6DC1-75C3-647C83D73912}"/>
              </a:ext>
            </a:extLst>
          </p:cNvPr>
          <p:cNvSpPr txBox="1">
            <a:spLocks noChangeArrowheads="1"/>
          </p:cNvSpPr>
          <p:nvPr/>
        </p:nvSpPr>
        <p:spPr bwMode="auto">
          <a:xfrm>
            <a:off x="6738927" y="5410515"/>
            <a:ext cx="1293824" cy="318771"/>
          </a:xfrm>
          <a:prstGeom prst="rect">
            <a:avLst/>
          </a:prstGeom>
          <a:solidFill>
            <a:srgbClr val="9CCCFE"/>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ct val="0"/>
              </a:spcBef>
              <a:buSzTx/>
              <a:buFontTx/>
              <a:buNone/>
            </a:pPr>
            <a:r>
              <a:rPr lang="en-US" altLang="zh-CN" sz="1600" dirty="0">
                <a:solidFill>
                  <a:srgbClr val="C00000"/>
                </a:solidFill>
                <a:latin typeface="Arial" panose="020B0604020202020204" pitchFamily="34" charset="0"/>
                <a:ea typeface="黑体" panose="02010609060101010101" pitchFamily="49" charset="-122"/>
                <a:cs typeface="Arial" panose="020B0604020202020204" pitchFamily="34" charset="0"/>
              </a:rPr>
              <a:t>Signature:</a:t>
            </a:r>
            <a:endParaRPr lang="en-US" altLang="en-US" sz="1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12" name="Rectangle 2">
            <a:extLst>
              <a:ext uri="{FF2B5EF4-FFF2-40B4-BE49-F238E27FC236}">
                <a16:creationId xmlns:a16="http://schemas.microsoft.com/office/drawing/2014/main" id="{95368233-94ED-9BBB-7121-197C9C342D4C}"/>
              </a:ext>
            </a:extLst>
          </p:cNvPr>
          <p:cNvSpPr txBox="1">
            <a:spLocks noChangeArrowheads="1"/>
          </p:cNvSpPr>
          <p:nvPr/>
        </p:nvSpPr>
        <p:spPr bwMode="auto">
          <a:xfrm>
            <a:off x="8367558" y="5084658"/>
            <a:ext cx="1293824" cy="318771"/>
          </a:xfrm>
          <a:prstGeom prst="rect">
            <a:avLst/>
          </a:prstGeom>
          <a:solidFill>
            <a:srgbClr val="9CCCFE"/>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en-US" sz="1600" dirty="0">
                <a:solidFill>
                  <a:srgbClr val="C00000"/>
                </a:solidFill>
                <a:latin typeface="Arial" panose="020B0604020202020204" pitchFamily="34" charset="0"/>
                <a:ea typeface="黑体" panose="02010609060101010101" pitchFamily="49" charset="-122"/>
                <a:cs typeface="Arial" panose="020B0604020202020204" pitchFamily="34" charset="0"/>
              </a:rPr>
              <a:t>Verification</a:t>
            </a:r>
          </a:p>
        </p:txBody>
      </p:sp>
      <p:sp>
        <p:nvSpPr>
          <p:cNvPr id="13" name="Rectangle 2">
            <a:extLst>
              <a:ext uri="{FF2B5EF4-FFF2-40B4-BE49-F238E27FC236}">
                <a16:creationId xmlns:a16="http://schemas.microsoft.com/office/drawing/2014/main" id="{D3C609BF-BC63-0969-19A1-C77C4FF92CFA}"/>
              </a:ext>
            </a:extLst>
          </p:cNvPr>
          <p:cNvSpPr txBox="1">
            <a:spLocks noChangeArrowheads="1"/>
          </p:cNvSpPr>
          <p:nvPr/>
        </p:nvSpPr>
        <p:spPr bwMode="auto">
          <a:xfrm>
            <a:off x="8367558" y="3785823"/>
            <a:ext cx="1293824" cy="318771"/>
          </a:xfrm>
          <a:prstGeom prst="rect">
            <a:avLst/>
          </a:prstGeom>
          <a:solidFill>
            <a:srgbClr val="9CCCFE"/>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1600" dirty="0">
                <a:solidFill>
                  <a:srgbClr val="C00000"/>
                </a:solidFill>
                <a:latin typeface="Arial" panose="020B0604020202020204" pitchFamily="34" charset="0"/>
                <a:ea typeface="黑体" panose="02010609060101010101" pitchFamily="49" charset="-122"/>
                <a:cs typeface="Arial" panose="020B0604020202020204" pitchFamily="34" charset="0"/>
              </a:rPr>
              <a:t>Signature</a:t>
            </a:r>
            <a:endParaRPr lang="en-US" altLang="en-US" sz="1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15" name="Rectangle 2">
            <a:extLst>
              <a:ext uri="{FF2B5EF4-FFF2-40B4-BE49-F238E27FC236}">
                <a16:creationId xmlns:a16="http://schemas.microsoft.com/office/drawing/2014/main" id="{A7E07AAC-C6C8-4098-F447-04B19170E916}"/>
              </a:ext>
            </a:extLst>
          </p:cNvPr>
          <p:cNvSpPr txBox="1">
            <a:spLocks noChangeArrowheads="1"/>
          </p:cNvSpPr>
          <p:nvPr/>
        </p:nvSpPr>
        <p:spPr bwMode="auto">
          <a:xfrm>
            <a:off x="8032751" y="6150759"/>
            <a:ext cx="1946829" cy="373402"/>
          </a:xfrm>
          <a:prstGeom prst="rect">
            <a:avLst/>
          </a:prstGeom>
          <a:solidFill>
            <a:srgbClr val="9CCCFE"/>
          </a:solidFill>
          <a:ln w="28575">
            <a:solidFill>
              <a:schemeClr val="tx1"/>
            </a:solid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1600" dirty="0">
                <a:solidFill>
                  <a:srgbClr val="C00000"/>
                </a:solidFill>
                <a:latin typeface="Arial" panose="020B0604020202020204" pitchFamily="34" charset="0"/>
                <a:ea typeface="黑体" panose="02010609060101010101" pitchFamily="49" charset="-122"/>
                <a:cs typeface="Arial" panose="020B0604020202020204" pitchFamily="34" charset="0"/>
              </a:rPr>
              <a:t>Verify: M=M’?</a:t>
            </a:r>
            <a:endParaRPr lang="en-US" altLang="en-US" sz="1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886761111"/>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zh-CN" altLang="en-US" dirty="0"/>
              <a:t>基于数字签名的身份认证协议</a:t>
            </a:r>
          </a:p>
        </p:txBody>
      </p:sp>
      <p:pic>
        <p:nvPicPr>
          <p:cNvPr id="4" name="图片 1">
            <a:extLst>
              <a:ext uri="{FF2B5EF4-FFF2-40B4-BE49-F238E27FC236}">
                <a16:creationId xmlns:a16="http://schemas.microsoft.com/office/drawing/2014/main" id="{902CC625-9858-401A-2E78-32599407F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390" y="1064133"/>
            <a:ext cx="8511223"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51727"/>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zh-CN" altLang="en-US" dirty="0"/>
              <a:t>生活中的中间人攻击</a:t>
            </a:r>
          </a:p>
        </p:txBody>
      </p:sp>
      <p:pic>
        <p:nvPicPr>
          <p:cNvPr id="3" name="图片 5">
            <a:extLst>
              <a:ext uri="{FF2B5EF4-FFF2-40B4-BE49-F238E27FC236}">
                <a16:creationId xmlns:a16="http://schemas.microsoft.com/office/drawing/2014/main" id="{FD2EF7E1-F1F8-7D6C-ED1D-E6585E030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142" y="1166235"/>
            <a:ext cx="6883718" cy="485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内容占位符 4">
            <a:extLst>
              <a:ext uri="{FF2B5EF4-FFF2-40B4-BE49-F238E27FC236}">
                <a16:creationId xmlns:a16="http://schemas.microsoft.com/office/drawing/2014/main" id="{7B6DC99D-7BCC-CAEC-3E82-6FF09A4A4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71467" y="956265"/>
            <a:ext cx="9049068" cy="5139214"/>
          </a:xfrm>
          <a:prstGeom prst="rect">
            <a:avLst/>
          </a:prstGeom>
        </p:spPr>
      </p:pic>
    </p:spTree>
    <p:extLst>
      <p:ext uri="{BB962C8B-B14F-4D97-AF65-F5344CB8AC3E}">
        <p14:creationId xmlns:p14="http://schemas.microsoft.com/office/powerpoint/2010/main" val="26192272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268216" y="1181633"/>
            <a:ext cx="6749218" cy="4955642"/>
            <a:chOff x="5629927" y="1353083"/>
            <a:chExt cx="6749218" cy="4955642"/>
          </a:xfrm>
        </p:grpSpPr>
        <p:sp>
          <p:nvSpPr>
            <p:cNvPr id="26" name="文本占位符 11"/>
            <p:cNvSpPr txBox="1"/>
            <p:nvPr/>
          </p:nvSpPr>
          <p:spPr>
            <a:xfrm>
              <a:off x="6512398" y="4034115"/>
              <a:ext cx="4984278" cy="546128"/>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4</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7" name="文本占位符 12"/>
            <p:cNvSpPr txBox="1"/>
            <p:nvPr/>
          </p:nvSpPr>
          <p:spPr>
            <a:xfrm>
              <a:off x="5629927" y="2899667"/>
              <a:ext cx="6749218" cy="1058665"/>
            </a:xfrm>
            <a:prstGeom prst="rect">
              <a:avLst/>
            </a:prstGeom>
          </p:spPr>
          <p:txBody>
            <a:bodyPr vert="horz" lIns="0" tIns="0" rIns="0" bIns="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问题</a:t>
              </a:r>
              <a:r>
                <a:rPr kumimoji="0" lang="en-US" altLang="zh-CN"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4</a:t>
              </a: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：你怎么证明</a:t>
              </a:r>
              <a:endParaRPr kumimoji="0" lang="en-US" altLang="zh-CN"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“你的公钥”是你的？</a:t>
              </a:r>
            </a:p>
          </p:txBody>
        </p:sp>
        <p:sp>
          <p:nvSpPr>
            <p:cNvPr id="28" name="books-group_25777"/>
            <p:cNvSpPr>
              <a:spLocks noChangeAspect="1"/>
            </p:cNvSpPr>
            <p:nvPr/>
          </p:nvSpPr>
          <p:spPr bwMode="auto">
            <a:xfrm>
              <a:off x="8310569" y="1353083"/>
              <a:ext cx="1387936" cy="1419261"/>
            </a:xfrm>
            <a:custGeom>
              <a:avLst/>
              <a:gdLst>
                <a:gd name="connsiteX0" fmla="*/ 75418 w 590915"/>
                <a:gd name="connsiteY0" fmla="*/ 479492 h 604252"/>
                <a:gd name="connsiteX1" fmla="*/ 398146 w 590915"/>
                <a:gd name="connsiteY1" fmla="*/ 479492 h 604252"/>
                <a:gd name="connsiteX2" fmla="*/ 408150 w 590915"/>
                <a:gd name="connsiteY2" fmla="*/ 489477 h 604252"/>
                <a:gd name="connsiteX3" fmla="*/ 398146 w 590915"/>
                <a:gd name="connsiteY3" fmla="*/ 499462 h 604252"/>
                <a:gd name="connsiteX4" fmla="*/ 75418 w 590915"/>
                <a:gd name="connsiteY4" fmla="*/ 499462 h 604252"/>
                <a:gd name="connsiteX5" fmla="*/ 65414 w 590915"/>
                <a:gd name="connsiteY5" fmla="*/ 489477 h 604252"/>
                <a:gd name="connsiteX6" fmla="*/ 75418 w 590915"/>
                <a:gd name="connsiteY6" fmla="*/ 479492 h 604252"/>
                <a:gd name="connsiteX7" fmla="*/ 75418 w 590915"/>
                <a:gd name="connsiteY7" fmla="*/ 424451 h 604252"/>
                <a:gd name="connsiteX8" fmla="*/ 398146 w 590915"/>
                <a:gd name="connsiteY8" fmla="*/ 424451 h 604252"/>
                <a:gd name="connsiteX9" fmla="*/ 408150 w 590915"/>
                <a:gd name="connsiteY9" fmla="*/ 434436 h 604252"/>
                <a:gd name="connsiteX10" fmla="*/ 398146 w 590915"/>
                <a:gd name="connsiteY10" fmla="*/ 444421 h 604252"/>
                <a:gd name="connsiteX11" fmla="*/ 75418 w 590915"/>
                <a:gd name="connsiteY11" fmla="*/ 444421 h 604252"/>
                <a:gd name="connsiteX12" fmla="*/ 65414 w 590915"/>
                <a:gd name="connsiteY12" fmla="*/ 434436 h 604252"/>
                <a:gd name="connsiteX13" fmla="*/ 75418 w 590915"/>
                <a:gd name="connsiteY13" fmla="*/ 424451 h 604252"/>
                <a:gd name="connsiteX14" fmla="*/ 75418 w 590915"/>
                <a:gd name="connsiteY14" fmla="*/ 369410 h 604252"/>
                <a:gd name="connsiteX15" fmla="*/ 398146 w 590915"/>
                <a:gd name="connsiteY15" fmla="*/ 369410 h 604252"/>
                <a:gd name="connsiteX16" fmla="*/ 408150 w 590915"/>
                <a:gd name="connsiteY16" fmla="*/ 379395 h 604252"/>
                <a:gd name="connsiteX17" fmla="*/ 398146 w 590915"/>
                <a:gd name="connsiteY17" fmla="*/ 389380 h 604252"/>
                <a:gd name="connsiteX18" fmla="*/ 75418 w 590915"/>
                <a:gd name="connsiteY18" fmla="*/ 389380 h 604252"/>
                <a:gd name="connsiteX19" fmla="*/ 65414 w 590915"/>
                <a:gd name="connsiteY19" fmla="*/ 379395 h 604252"/>
                <a:gd name="connsiteX20" fmla="*/ 75418 w 590915"/>
                <a:gd name="connsiteY20" fmla="*/ 369410 h 604252"/>
                <a:gd name="connsiteX21" fmla="*/ 75418 w 590915"/>
                <a:gd name="connsiteY21" fmla="*/ 314369 h 604252"/>
                <a:gd name="connsiteX22" fmla="*/ 398146 w 590915"/>
                <a:gd name="connsiteY22" fmla="*/ 314369 h 604252"/>
                <a:gd name="connsiteX23" fmla="*/ 408150 w 590915"/>
                <a:gd name="connsiteY23" fmla="*/ 324354 h 604252"/>
                <a:gd name="connsiteX24" fmla="*/ 398146 w 590915"/>
                <a:gd name="connsiteY24" fmla="*/ 334339 h 604252"/>
                <a:gd name="connsiteX25" fmla="*/ 75418 w 590915"/>
                <a:gd name="connsiteY25" fmla="*/ 334339 h 604252"/>
                <a:gd name="connsiteX26" fmla="*/ 65414 w 590915"/>
                <a:gd name="connsiteY26" fmla="*/ 324354 h 604252"/>
                <a:gd name="connsiteX27" fmla="*/ 75418 w 590915"/>
                <a:gd name="connsiteY27" fmla="*/ 314369 h 604252"/>
                <a:gd name="connsiteX28" fmla="*/ 50518 w 590915"/>
                <a:gd name="connsiteY28" fmla="*/ 275707 h 604252"/>
                <a:gd name="connsiteX29" fmla="*/ 20007 w 590915"/>
                <a:gd name="connsiteY29" fmla="*/ 306174 h 604252"/>
                <a:gd name="connsiteX30" fmla="*/ 20007 w 590915"/>
                <a:gd name="connsiteY30" fmla="*/ 510354 h 604252"/>
                <a:gd name="connsiteX31" fmla="*/ 50518 w 590915"/>
                <a:gd name="connsiteY31" fmla="*/ 540821 h 604252"/>
                <a:gd name="connsiteX32" fmla="*/ 86730 w 590915"/>
                <a:gd name="connsiteY32" fmla="*/ 540821 h 604252"/>
                <a:gd name="connsiteX33" fmla="*/ 94533 w 590915"/>
                <a:gd name="connsiteY33" fmla="*/ 544617 h 604252"/>
                <a:gd name="connsiteX34" fmla="*/ 96334 w 590915"/>
                <a:gd name="connsiteY34" fmla="*/ 553207 h 604252"/>
                <a:gd name="connsiteX35" fmla="*/ 90432 w 590915"/>
                <a:gd name="connsiteY35" fmla="*/ 576382 h 604252"/>
                <a:gd name="connsiteX36" fmla="*/ 165358 w 590915"/>
                <a:gd name="connsiteY36" fmla="*/ 541720 h 604252"/>
                <a:gd name="connsiteX37" fmla="*/ 169559 w 590915"/>
                <a:gd name="connsiteY37" fmla="*/ 540821 h 604252"/>
                <a:gd name="connsiteX38" fmla="*/ 423047 w 590915"/>
                <a:gd name="connsiteY38" fmla="*/ 540821 h 604252"/>
                <a:gd name="connsiteX39" fmla="*/ 453558 w 590915"/>
                <a:gd name="connsiteY39" fmla="*/ 510354 h 604252"/>
                <a:gd name="connsiteX40" fmla="*/ 453558 w 590915"/>
                <a:gd name="connsiteY40" fmla="*/ 306174 h 604252"/>
                <a:gd name="connsiteX41" fmla="*/ 423047 w 590915"/>
                <a:gd name="connsiteY41" fmla="*/ 275707 h 604252"/>
                <a:gd name="connsiteX42" fmla="*/ 50518 w 590915"/>
                <a:gd name="connsiteY42" fmla="*/ 255729 h 604252"/>
                <a:gd name="connsiteX43" fmla="*/ 423047 w 590915"/>
                <a:gd name="connsiteY43" fmla="*/ 255729 h 604252"/>
                <a:gd name="connsiteX44" fmla="*/ 473565 w 590915"/>
                <a:gd name="connsiteY44" fmla="*/ 306174 h 604252"/>
                <a:gd name="connsiteX45" fmla="*/ 473565 w 590915"/>
                <a:gd name="connsiteY45" fmla="*/ 510354 h 604252"/>
                <a:gd name="connsiteX46" fmla="*/ 423047 w 590915"/>
                <a:gd name="connsiteY46" fmla="*/ 560799 h 604252"/>
                <a:gd name="connsiteX47" fmla="*/ 171760 w 590915"/>
                <a:gd name="connsiteY47" fmla="*/ 560799 h 604252"/>
                <a:gd name="connsiteX48" fmla="*/ 79828 w 590915"/>
                <a:gd name="connsiteY48" fmla="*/ 603353 h 604252"/>
                <a:gd name="connsiteX49" fmla="*/ 75626 w 590915"/>
                <a:gd name="connsiteY49" fmla="*/ 604252 h 604252"/>
                <a:gd name="connsiteX50" fmla="*/ 69224 w 590915"/>
                <a:gd name="connsiteY50" fmla="*/ 601955 h 604252"/>
                <a:gd name="connsiteX51" fmla="*/ 65923 w 590915"/>
                <a:gd name="connsiteY51" fmla="*/ 591865 h 604252"/>
                <a:gd name="connsiteX52" fmla="*/ 73826 w 590915"/>
                <a:gd name="connsiteY52" fmla="*/ 560799 h 604252"/>
                <a:gd name="connsiteX53" fmla="*/ 50518 w 590915"/>
                <a:gd name="connsiteY53" fmla="*/ 560799 h 604252"/>
                <a:gd name="connsiteX54" fmla="*/ 0 w 590915"/>
                <a:gd name="connsiteY54" fmla="*/ 510354 h 604252"/>
                <a:gd name="connsiteX55" fmla="*/ 0 w 590915"/>
                <a:gd name="connsiteY55" fmla="*/ 306174 h 604252"/>
                <a:gd name="connsiteX56" fmla="*/ 50518 w 590915"/>
                <a:gd name="connsiteY56" fmla="*/ 255729 h 604252"/>
                <a:gd name="connsiteX57" fmla="*/ 454971 w 590915"/>
                <a:gd name="connsiteY57" fmla="*/ 168510 h 604252"/>
                <a:gd name="connsiteX58" fmla="*/ 462060 w 590915"/>
                <a:gd name="connsiteY58" fmla="*/ 171406 h 604252"/>
                <a:gd name="connsiteX59" fmla="*/ 464956 w 590915"/>
                <a:gd name="connsiteY59" fmla="*/ 178495 h 604252"/>
                <a:gd name="connsiteX60" fmla="*/ 462060 w 590915"/>
                <a:gd name="connsiteY60" fmla="*/ 185485 h 604252"/>
                <a:gd name="connsiteX61" fmla="*/ 454971 w 590915"/>
                <a:gd name="connsiteY61" fmla="*/ 188480 h 604252"/>
                <a:gd name="connsiteX62" fmla="*/ 447882 w 590915"/>
                <a:gd name="connsiteY62" fmla="*/ 185485 h 604252"/>
                <a:gd name="connsiteX63" fmla="*/ 444986 w 590915"/>
                <a:gd name="connsiteY63" fmla="*/ 178495 h 604252"/>
                <a:gd name="connsiteX64" fmla="*/ 447882 w 590915"/>
                <a:gd name="connsiteY64" fmla="*/ 171406 h 604252"/>
                <a:gd name="connsiteX65" fmla="*/ 454971 w 590915"/>
                <a:gd name="connsiteY65" fmla="*/ 168510 h 604252"/>
                <a:gd name="connsiteX66" fmla="*/ 456382 w 590915"/>
                <a:gd name="connsiteY66" fmla="*/ 43327 h 604252"/>
                <a:gd name="connsiteX67" fmla="*/ 499815 w 590915"/>
                <a:gd name="connsiteY67" fmla="*/ 86702 h 604252"/>
                <a:gd name="connsiteX68" fmla="*/ 479199 w 590915"/>
                <a:gd name="connsiteY68" fmla="*/ 123580 h 604252"/>
                <a:gd name="connsiteX69" fmla="*/ 478799 w 590915"/>
                <a:gd name="connsiteY69" fmla="*/ 123880 h 604252"/>
                <a:gd name="connsiteX70" fmla="*/ 464989 w 590915"/>
                <a:gd name="connsiteY70" fmla="*/ 148266 h 604252"/>
                <a:gd name="connsiteX71" fmla="*/ 455281 w 590915"/>
                <a:gd name="connsiteY71" fmla="*/ 158560 h 604252"/>
                <a:gd name="connsiteX72" fmla="*/ 454881 w 590915"/>
                <a:gd name="connsiteY72" fmla="*/ 158560 h 604252"/>
                <a:gd name="connsiteX73" fmla="*/ 444973 w 590915"/>
                <a:gd name="connsiteY73" fmla="*/ 148866 h 604252"/>
                <a:gd name="connsiteX74" fmla="*/ 468791 w 590915"/>
                <a:gd name="connsiteY74" fmla="*/ 106590 h 604252"/>
                <a:gd name="connsiteX75" fmla="*/ 479800 w 590915"/>
                <a:gd name="connsiteY75" fmla="*/ 86702 h 604252"/>
                <a:gd name="connsiteX76" fmla="*/ 456382 w 590915"/>
                <a:gd name="connsiteY76" fmla="*/ 63315 h 604252"/>
                <a:gd name="connsiteX77" fmla="*/ 432964 w 590915"/>
                <a:gd name="connsiteY77" fmla="*/ 86702 h 604252"/>
                <a:gd name="connsiteX78" fmla="*/ 422957 w 590915"/>
                <a:gd name="connsiteY78" fmla="*/ 96696 h 604252"/>
                <a:gd name="connsiteX79" fmla="*/ 412949 w 590915"/>
                <a:gd name="connsiteY79" fmla="*/ 86702 h 604252"/>
                <a:gd name="connsiteX80" fmla="*/ 456382 w 590915"/>
                <a:gd name="connsiteY80" fmla="*/ 43327 h 604252"/>
                <a:gd name="connsiteX81" fmla="*/ 372361 w 590915"/>
                <a:gd name="connsiteY81" fmla="*/ 19982 h 604252"/>
                <a:gd name="connsiteX82" fmla="*/ 341854 w 590915"/>
                <a:gd name="connsiteY82" fmla="*/ 50454 h 604252"/>
                <a:gd name="connsiteX83" fmla="*/ 341854 w 590915"/>
                <a:gd name="connsiteY83" fmla="*/ 170245 h 604252"/>
                <a:gd name="connsiteX84" fmla="*/ 372361 w 590915"/>
                <a:gd name="connsiteY84" fmla="*/ 200717 h 604252"/>
                <a:gd name="connsiteX85" fmla="*/ 417472 w 590915"/>
                <a:gd name="connsiteY85" fmla="*/ 200717 h 604252"/>
                <a:gd name="connsiteX86" fmla="*/ 421673 w 590915"/>
                <a:gd name="connsiteY86" fmla="*/ 201616 h 604252"/>
                <a:gd name="connsiteX87" fmla="*/ 490090 w 590915"/>
                <a:gd name="connsiteY87" fmla="*/ 233287 h 604252"/>
                <a:gd name="connsiteX88" fmla="*/ 490390 w 590915"/>
                <a:gd name="connsiteY88" fmla="*/ 210508 h 604252"/>
                <a:gd name="connsiteX89" fmla="*/ 500393 w 590915"/>
                <a:gd name="connsiteY89" fmla="*/ 200717 h 604252"/>
                <a:gd name="connsiteX90" fmla="*/ 540403 w 590915"/>
                <a:gd name="connsiteY90" fmla="*/ 200717 h 604252"/>
                <a:gd name="connsiteX91" fmla="*/ 570910 w 590915"/>
                <a:gd name="connsiteY91" fmla="*/ 170245 h 604252"/>
                <a:gd name="connsiteX92" fmla="*/ 570910 w 590915"/>
                <a:gd name="connsiteY92" fmla="*/ 50454 h 604252"/>
                <a:gd name="connsiteX93" fmla="*/ 540403 w 590915"/>
                <a:gd name="connsiteY93" fmla="*/ 19982 h 604252"/>
                <a:gd name="connsiteX94" fmla="*/ 372361 w 590915"/>
                <a:gd name="connsiteY94" fmla="*/ 0 h 604252"/>
                <a:gd name="connsiteX95" fmla="*/ 540403 w 590915"/>
                <a:gd name="connsiteY95" fmla="*/ 0 h 604252"/>
                <a:gd name="connsiteX96" fmla="*/ 590915 w 590915"/>
                <a:gd name="connsiteY96" fmla="*/ 50454 h 604252"/>
                <a:gd name="connsiteX97" fmla="*/ 590915 w 590915"/>
                <a:gd name="connsiteY97" fmla="*/ 170245 h 604252"/>
                <a:gd name="connsiteX98" fmla="*/ 540403 w 590915"/>
                <a:gd name="connsiteY98" fmla="*/ 220699 h 604252"/>
                <a:gd name="connsiteX99" fmla="*/ 510295 w 590915"/>
                <a:gd name="connsiteY99" fmla="*/ 220699 h 604252"/>
                <a:gd name="connsiteX100" fmla="*/ 509795 w 590915"/>
                <a:gd name="connsiteY100" fmla="*/ 248973 h 604252"/>
                <a:gd name="connsiteX101" fmla="*/ 505194 w 590915"/>
                <a:gd name="connsiteY101" fmla="*/ 257265 h 604252"/>
                <a:gd name="connsiteX102" fmla="*/ 499793 w 590915"/>
                <a:gd name="connsiteY102" fmla="*/ 258764 h 604252"/>
                <a:gd name="connsiteX103" fmla="*/ 495592 w 590915"/>
                <a:gd name="connsiteY103" fmla="*/ 257865 h 604252"/>
                <a:gd name="connsiteX104" fmla="*/ 415272 w 590915"/>
                <a:gd name="connsiteY104" fmla="*/ 220699 h 604252"/>
                <a:gd name="connsiteX105" fmla="*/ 372361 w 590915"/>
                <a:gd name="connsiteY105" fmla="*/ 220699 h 604252"/>
                <a:gd name="connsiteX106" fmla="*/ 321849 w 590915"/>
                <a:gd name="connsiteY106" fmla="*/ 170245 h 604252"/>
                <a:gd name="connsiteX107" fmla="*/ 321849 w 590915"/>
                <a:gd name="connsiteY107" fmla="*/ 50454 h 604252"/>
                <a:gd name="connsiteX108" fmla="*/ 372361 w 590915"/>
                <a:gd name="connsiteY108"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90915" h="604252">
                  <a:moveTo>
                    <a:pt x="75418" y="479492"/>
                  </a:moveTo>
                  <a:lnTo>
                    <a:pt x="398146" y="479492"/>
                  </a:lnTo>
                  <a:cubicBezTo>
                    <a:pt x="403748" y="479492"/>
                    <a:pt x="408150" y="483985"/>
                    <a:pt x="408150" y="489477"/>
                  </a:cubicBezTo>
                  <a:cubicBezTo>
                    <a:pt x="408150" y="495069"/>
                    <a:pt x="403748" y="499462"/>
                    <a:pt x="398146" y="499462"/>
                  </a:cubicBezTo>
                  <a:lnTo>
                    <a:pt x="75418" y="499462"/>
                  </a:lnTo>
                  <a:cubicBezTo>
                    <a:pt x="69916" y="499462"/>
                    <a:pt x="65414" y="495069"/>
                    <a:pt x="65414" y="489477"/>
                  </a:cubicBezTo>
                  <a:cubicBezTo>
                    <a:pt x="65414" y="483985"/>
                    <a:pt x="69916" y="479492"/>
                    <a:pt x="75418" y="479492"/>
                  </a:cubicBezTo>
                  <a:close/>
                  <a:moveTo>
                    <a:pt x="75418" y="424451"/>
                  </a:moveTo>
                  <a:lnTo>
                    <a:pt x="398146" y="424451"/>
                  </a:lnTo>
                  <a:cubicBezTo>
                    <a:pt x="403748" y="424451"/>
                    <a:pt x="408150" y="428944"/>
                    <a:pt x="408150" y="434436"/>
                  </a:cubicBezTo>
                  <a:cubicBezTo>
                    <a:pt x="408150" y="439928"/>
                    <a:pt x="403748" y="444421"/>
                    <a:pt x="398146" y="444421"/>
                  </a:cubicBezTo>
                  <a:lnTo>
                    <a:pt x="75418" y="444421"/>
                  </a:lnTo>
                  <a:cubicBezTo>
                    <a:pt x="69916" y="444421"/>
                    <a:pt x="65414" y="439928"/>
                    <a:pt x="65414" y="434436"/>
                  </a:cubicBezTo>
                  <a:cubicBezTo>
                    <a:pt x="65414" y="428944"/>
                    <a:pt x="69916" y="424451"/>
                    <a:pt x="75418" y="424451"/>
                  </a:cubicBezTo>
                  <a:close/>
                  <a:moveTo>
                    <a:pt x="75418" y="369410"/>
                  </a:moveTo>
                  <a:lnTo>
                    <a:pt x="398146" y="369410"/>
                  </a:lnTo>
                  <a:cubicBezTo>
                    <a:pt x="403748" y="369410"/>
                    <a:pt x="408150" y="373903"/>
                    <a:pt x="408150" y="379395"/>
                  </a:cubicBezTo>
                  <a:cubicBezTo>
                    <a:pt x="408150" y="384887"/>
                    <a:pt x="403748" y="389380"/>
                    <a:pt x="398146" y="389380"/>
                  </a:cubicBezTo>
                  <a:lnTo>
                    <a:pt x="75418" y="389380"/>
                  </a:lnTo>
                  <a:cubicBezTo>
                    <a:pt x="69916" y="389380"/>
                    <a:pt x="65414" y="384887"/>
                    <a:pt x="65414" y="379395"/>
                  </a:cubicBezTo>
                  <a:cubicBezTo>
                    <a:pt x="65414" y="373903"/>
                    <a:pt x="69916" y="369410"/>
                    <a:pt x="75418" y="369410"/>
                  </a:cubicBezTo>
                  <a:close/>
                  <a:moveTo>
                    <a:pt x="75418" y="314369"/>
                  </a:moveTo>
                  <a:lnTo>
                    <a:pt x="398146" y="314369"/>
                  </a:lnTo>
                  <a:cubicBezTo>
                    <a:pt x="403748" y="314369"/>
                    <a:pt x="408150" y="318862"/>
                    <a:pt x="408150" y="324354"/>
                  </a:cubicBezTo>
                  <a:cubicBezTo>
                    <a:pt x="408150" y="329846"/>
                    <a:pt x="403748" y="334339"/>
                    <a:pt x="398146" y="334339"/>
                  </a:cubicBezTo>
                  <a:lnTo>
                    <a:pt x="75418" y="334339"/>
                  </a:lnTo>
                  <a:cubicBezTo>
                    <a:pt x="69916" y="334339"/>
                    <a:pt x="65414" y="329846"/>
                    <a:pt x="65414" y="324354"/>
                  </a:cubicBezTo>
                  <a:cubicBezTo>
                    <a:pt x="65414" y="318862"/>
                    <a:pt x="69916" y="314369"/>
                    <a:pt x="75418" y="314369"/>
                  </a:cubicBezTo>
                  <a:close/>
                  <a:moveTo>
                    <a:pt x="50518" y="275707"/>
                  </a:moveTo>
                  <a:cubicBezTo>
                    <a:pt x="33712" y="275707"/>
                    <a:pt x="20007" y="289393"/>
                    <a:pt x="20007" y="306174"/>
                  </a:cubicBezTo>
                  <a:lnTo>
                    <a:pt x="20007" y="510354"/>
                  </a:lnTo>
                  <a:cubicBezTo>
                    <a:pt x="20007" y="527135"/>
                    <a:pt x="33712" y="540821"/>
                    <a:pt x="50518" y="540821"/>
                  </a:cubicBezTo>
                  <a:lnTo>
                    <a:pt x="86730" y="540821"/>
                  </a:lnTo>
                  <a:cubicBezTo>
                    <a:pt x="89731" y="540821"/>
                    <a:pt x="92732" y="542219"/>
                    <a:pt x="94533" y="544617"/>
                  </a:cubicBezTo>
                  <a:cubicBezTo>
                    <a:pt x="96434" y="547114"/>
                    <a:pt x="97134" y="550210"/>
                    <a:pt x="96334" y="553207"/>
                  </a:cubicBezTo>
                  <a:lnTo>
                    <a:pt x="90432" y="576382"/>
                  </a:lnTo>
                  <a:lnTo>
                    <a:pt x="165358" y="541720"/>
                  </a:lnTo>
                  <a:cubicBezTo>
                    <a:pt x="166758" y="541120"/>
                    <a:pt x="168159" y="540821"/>
                    <a:pt x="169559" y="540821"/>
                  </a:cubicBezTo>
                  <a:lnTo>
                    <a:pt x="423047" y="540821"/>
                  </a:lnTo>
                  <a:cubicBezTo>
                    <a:pt x="439853" y="540821"/>
                    <a:pt x="453558" y="527135"/>
                    <a:pt x="453558" y="510354"/>
                  </a:cubicBezTo>
                  <a:lnTo>
                    <a:pt x="453558" y="306174"/>
                  </a:lnTo>
                  <a:cubicBezTo>
                    <a:pt x="453558" y="289393"/>
                    <a:pt x="439853" y="275707"/>
                    <a:pt x="423047" y="275707"/>
                  </a:cubicBezTo>
                  <a:close/>
                  <a:moveTo>
                    <a:pt x="50518" y="255729"/>
                  </a:moveTo>
                  <a:lnTo>
                    <a:pt x="423047" y="255729"/>
                  </a:lnTo>
                  <a:cubicBezTo>
                    <a:pt x="450857" y="255729"/>
                    <a:pt x="473565" y="278404"/>
                    <a:pt x="473565" y="306174"/>
                  </a:cubicBezTo>
                  <a:lnTo>
                    <a:pt x="473565" y="510354"/>
                  </a:lnTo>
                  <a:cubicBezTo>
                    <a:pt x="473565" y="538124"/>
                    <a:pt x="450857" y="560799"/>
                    <a:pt x="423047" y="560799"/>
                  </a:cubicBezTo>
                  <a:lnTo>
                    <a:pt x="171760" y="560799"/>
                  </a:lnTo>
                  <a:lnTo>
                    <a:pt x="79828" y="603353"/>
                  </a:lnTo>
                  <a:cubicBezTo>
                    <a:pt x="78427" y="603952"/>
                    <a:pt x="77027" y="604252"/>
                    <a:pt x="75626" y="604252"/>
                  </a:cubicBezTo>
                  <a:cubicBezTo>
                    <a:pt x="73326" y="604252"/>
                    <a:pt x="71025" y="603553"/>
                    <a:pt x="69224" y="601955"/>
                  </a:cubicBezTo>
                  <a:cubicBezTo>
                    <a:pt x="66223" y="599557"/>
                    <a:pt x="64923" y="595561"/>
                    <a:pt x="65923" y="591865"/>
                  </a:cubicBezTo>
                  <a:lnTo>
                    <a:pt x="73826" y="560799"/>
                  </a:lnTo>
                  <a:lnTo>
                    <a:pt x="50518" y="560799"/>
                  </a:lnTo>
                  <a:cubicBezTo>
                    <a:pt x="22708" y="560799"/>
                    <a:pt x="0" y="538124"/>
                    <a:pt x="0" y="510354"/>
                  </a:cubicBezTo>
                  <a:lnTo>
                    <a:pt x="0" y="306174"/>
                  </a:lnTo>
                  <a:cubicBezTo>
                    <a:pt x="0" y="278404"/>
                    <a:pt x="22708" y="255729"/>
                    <a:pt x="50518" y="255729"/>
                  </a:cubicBezTo>
                  <a:close/>
                  <a:moveTo>
                    <a:pt x="454971" y="168510"/>
                  </a:moveTo>
                  <a:cubicBezTo>
                    <a:pt x="457567" y="168510"/>
                    <a:pt x="460163" y="169509"/>
                    <a:pt x="462060" y="171406"/>
                  </a:cubicBezTo>
                  <a:cubicBezTo>
                    <a:pt x="463858" y="173303"/>
                    <a:pt x="464956" y="175799"/>
                    <a:pt x="464956" y="178495"/>
                  </a:cubicBezTo>
                  <a:cubicBezTo>
                    <a:pt x="464956" y="181091"/>
                    <a:pt x="463858" y="183687"/>
                    <a:pt x="462060" y="185485"/>
                  </a:cubicBezTo>
                  <a:cubicBezTo>
                    <a:pt x="460163" y="187382"/>
                    <a:pt x="457567" y="188480"/>
                    <a:pt x="454971" y="188480"/>
                  </a:cubicBezTo>
                  <a:cubicBezTo>
                    <a:pt x="452375" y="188480"/>
                    <a:pt x="449779" y="187382"/>
                    <a:pt x="447882" y="185485"/>
                  </a:cubicBezTo>
                  <a:cubicBezTo>
                    <a:pt x="446084" y="183687"/>
                    <a:pt x="444986" y="181091"/>
                    <a:pt x="444986" y="178495"/>
                  </a:cubicBezTo>
                  <a:cubicBezTo>
                    <a:pt x="444986" y="175799"/>
                    <a:pt x="446084" y="173303"/>
                    <a:pt x="447882" y="171406"/>
                  </a:cubicBezTo>
                  <a:cubicBezTo>
                    <a:pt x="449779" y="169509"/>
                    <a:pt x="452375" y="168510"/>
                    <a:pt x="454971" y="168510"/>
                  </a:cubicBezTo>
                  <a:close/>
                  <a:moveTo>
                    <a:pt x="456382" y="43327"/>
                  </a:moveTo>
                  <a:cubicBezTo>
                    <a:pt x="480300" y="43327"/>
                    <a:pt x="499815" y="62816"/>
                    <a:pt x="499815" y="86702"/>
                  </a:cubicBezTo>
                  <a:cubicBezTo>
                    <a:pt x="499815" y="101893"/>
                    <a:pt x="492109" y="115685"/>
                    <a:pt x="479199" y="123580"/>
                  </a:cubicBezTo>
                  <a:cubicBezTo>
                    <a:pt x="479099" y="123680"/>
                    <a:pt x="478999" y="123780"/>
                    <a:pt x="478799" y="123880"/>
                  </a:cubicBezTo>
                  <a:cubicBezTo>
                    <a:pt x="469892" y="128977"/>
                    <a:pt x="464588" y="138272"/>
                    <a:pt x="464989" y="148266"/>
                  </a:cubicBezTo>
                  <a:cubicBezTo>
                    <a:pt x="465089" y="153763"/>
                    <a:pt x="460785" y="158360"/>
                    <a:pt x="455281" y="158560"/>
                  </a:cubicBezTo>
                  <a:cubicBezTo>
                    <a:pt x="455181" y="158560"/>
                    <a:pt x="455081" y="158560"/>
                    <a:pt x="454881" y="158560"/>
                  </a:cubicBezTo>
                  <a:cubicBezTo>
                    <a:pt x="449577" y="158560"/>
                    <a:pt x="445073" y="154263"/>
                    <a:pt x="444973" y="148866"/>
                  </a:cubicBezTo>
                  <a:cubicBezTo>
                    <a:pt x="444373" y="131576"/>
                    <a:pt x="453480" y="115385"/>
                    <a:pt x="468791" y="106590"/>
                  </a:cubicBezTo>
                  <a:cubicBezTo>
                    <a:pt x="475697" y="102293"/>
                    <a:pt x="479800" y="94897"/>
                    <a:pt x="479800" y="86702"/>
                  </a:cubicBezTo>
                  <a:cubicBezTo>
                    <a:pt x="479800" y="73809"/>
                    <a:pt x="469292" y="63315"/>
                    <a:pt x="456382" y="63315"/>
                  </a:cubicBezTo>
                  <a:cubicBezTo>
                    <a:pt x="443472" y="63315"/>
                    <a:pt x="432964" y="73809"/>
                    <a:pt x="432964" y="86702"/>
                  </a:cubicBezTo>
                  <a:cubicBezTo>
                    <a:pt x="432964" y="92299"/>
                    <a:pt x="428461" y="96696"/>
                    <a:pt x="422957" y="96696"/>
                  </a:cubicBezTo>
                  <a:cubicBezTo>
                    <a:pt x="417452" y="96696"/>
                    <a:pt x="412949" y="92299"/>
                    <a:pt x="412949" y="86702"/>
                  </a:cubicBezTo>
                  <a:cubicBezTo>
                    <a:pt x="412949" y="62816"/>
                    <a:pt x="432464" y="43327"/>
                    <a:pt x="456382" y="43327"/>
                  </a:cubicBezTo>
                  <a:close/>
                  <a:moveTo>
                    <a:pt x="372361" y="19982"/>
                  </a:moveTo>
                  <a:cubicBezTo>
                    <a:pt x="355557" y="19982"/>
                    <a:pt x="341854" y="33669"/>
                    <a:pt x="341854" y="50454"/>
                  </a:cubicBezTo>
                  <a:lnTo>
                    <a:pt x="341854" y="170245"/>
                  </a:lnTo>
                  <a:cubicBezTo>
                    <a:pt x="341854" y="187029"/>
                    <a:pt x="355557" y="200717"/>
                    <a:pt x="372361" y="200717"/>
                  </a:cubicBezTo>
                  <a:lnTo>
                    <a:pt x="417472" y="200717"/>
                  </a:lnTo>
                  <a:cubicBezTo>
                    <a:pt x="418973" y="200717"/>
                    <a:pt x="420373" y="201017"/>
                    <a:pt x="421673" y="201616"/>
                  </a:cubicBezTo>
                  <a:lnTo>
                    <a:pt x="490090" y="233287"/>
                  </a:lnTo>
                  <a:lnTo>
                    <a:pt x="490390" y="210508"/>
                  </a:lnTo>
                  <a:cubicBezTo>
                    <a:pt x="490490" y="205113"/>
                    <a:pt x="494891" y="200717"/>
                    <a:pt x="500393" y="200717"/>
                  </a:cubicBezTo>
                  <a:lnTo>
                    <a:pt x="540403" y="200717"/>
                  </a:lnTo>
                  <a:cubicBezTo>
                    <a:pt x="557207" y="200717"/>
                    <a:pt x="570910" y="187029"/>
                    <a:pt x="570910" y="170245"/>
                  </a:cubicBezTo>
                  <a:lnTo>
                    <a:pt x="570910" y="50454"/>
                  </a:lnTo>
                  <a:cubicBezTo>
                    <a:pt x="570910" y="33669"/>
                    <a:pt x="557207" y="19982"/>
                    <a:pt x="540403" y="19982"/>
                  </a:cubicBezTo>
                  <a:close/>
                  <a:moveTo>
                    <a:pt x="372361" y="0"/>
                  </a:moveTo>
                  <a:lnTo>
                    <a:pt x="540403" y="0"/>
                  </a:lnTo>
                  <a:cubicBezTo>
                    <a:pt x="568309" y="0"/>
                    <a:pt x="590915" y="22679"/>
                    <a:pt x="590915" y="50454"/>
                  </a:cubicBezTo>
                  <a:lnTo>
                    <a:pt x="590915" y="170245"/>
                  </a:lnTo>
                  <a:cubicBezTo>
                    <a:pt x="590915" y="198019"/>
                    <a:pt x="568309" y="220699"/>
                    <a:pt x="540403" y="220699"/>
                  </a:cubicBezTo>
                  <a:lnTo>
                    <a:pt x="510295" y="220699"/>
                  </a:lnTo>
                  <a:lnTo>
                    <a:pt x="509795" y="248973"/>
                  </a:lnTo>
                  <a:cubicBezTo>
                    <a:pt x="509795" y="252370"/>
                    <a:pt x="507995" y="255467"/>
                    <a:pt x="505194" y="257265"/>
                  </a:cubicBezTo>
                  <a:cubicBezTo>
                    <a:pt x="503494" y="258264"/>
                    <a:pt x="501693" y="258764"/>
                    <a:pt x="499793" y="258764"/>
                  </a:cubicBezTo>
                  <a:cubicBezTo>
                    <a:pt x="498392" y="258764"/>
                    <a:pt x="496992" y="258464"/>
                    <a:pt x="495592" y="257865"/>
                  </a:cubicBezTo>
                  <a:lnTo>
                    <a:pt x="415272" y="220699"/>
                  </a:lnTo>
                  <a:lnTo>
                    <a:pt x="372361" y="220699"/>
                  </a:lnTo>
                  <a:cubicBezTo>
                    <a:pt x="344555" y="220699"/>
                    <a:pt x="321849" y="198019"/>
                    <a:pt x="321849" y="170245"/>
                  </a:cubicBezTo>
                  <a:lnTo>
                    <a:pt x="321849" y="50454"/>
                  </a:lnTo>
                  <a:cubicBezTo>
                    <a:pt x="321849" y="22679"/>
                    <a:pt x="344555" y="0"/>
                    <a:pt x="372361" y="0"/>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29" name="组合 28"/>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zh-CN" altLang="en-US" dirty="0"/>
              <a:t>方法</a:t>
            </a:r>
            <a:r>
              <a:rPr lang="en-US" altLang="zh-CN" dirty="0"/>
              <a:t>1</a:t>
            </a:r>
            <a:r>
              <a:rPr lang="zh-CN" altLang="en-US" dirty="0"/>
              <a:t>：基于身份的密码体制</a:t>
            </a:r>
          </a:p>
        </p:txBody>
      </p:sp>
      <p:grpSp>
        <p:nvGrpSpPr>
          <p:cNvPr id="4" name="组合 15">
            <a:extLst>
              <a:ext uri="{FF2B5EF4-FFF2-40B4-BE49-F238E27FC236}">
                <a16:creationId xmlns:a16="http://schemas.microsoft.com/office/drawing/2014/main" id="{5AB412EE-ED27-6477-024D-88C435604248}"/>
              </a:ext>
            </a:extLst>
          </p:cNvPr>
          <p:cNvGrpSpPr>
            <a:grpSpLocks/>
          </p:cNvGrpSpPr>
          <p:nvPr/>
        </p:nvGrpSpPr>
        <p:grpSpPr bwMode="auto">
          <a:xfrm>
            <a:off x="2780070" y="2022451"/>
            <a:ext cx="1863010" cy="2127678"/>
            <a:chOff x="1839215" y="4122121"/>
            <a:chExt cx="1399703" cy="1598197"/>
          </a:xfrm>
        </p:grpSpPr>
        <p:pic>
          <p:nvPicPr>
            <p:cNvPr id="6" name="Picture 5">
              <a:extLst>
                <a:ext uri="{FF2B5EF4-FFF2-40B4-BE49-F238E27FC236}">
                  <a16:creationId xmlns:a16="http://schemas.microsoft.com/office/drawing/2014/main" id="{0A99FA35-95A7-1C00-633E-FC3B6B28E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474" y="4122121"/>
              <a:ext cx="815511" cy="1035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12">
              <a:extLst>
                <a:ext uri="{FF2B5EF4-FFF2-40B4-BE49-F238E27FC236}">
                  <a16:creationId xmlns:a16="http://schemas.microsoft.com/office/drawing/2014/main" id="{946B7C12-4F2C-BF92-7CFF-D8CA1291B7E7}"/>
                </a:ext>
              </a:extLst>
            </p:cNvPr>
            <p:cNvSpPr txBox="1">
              <a:spLocks noChangeArrowheads="1"/>
            </p:cNvSpPr>
            <p:nvPr/>
          </p:nvSpPr>
          <p:spPr bwMode="auto">
            <a:xfrm>
              <a:off x="1839215" y="5188592"/>
              <a:ext cx="1399703" cy="53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ts val="1200"/>
                </a:spcBef>
                <a:buSzTx/>
                <a:buNone/>
              </a:pPr>
              <a:r>
                <a:rPr lang="zh-CN" altLang="en-US" sz="2000" b="1">
                  <a:solidFill>
                    <a:srgbClr val="FF0000"/>
                  </a:solidFill>
                  <a:latin typeface="黑体" panose="02010609060101010101" pitchFamily="49" charset="-122"/>
                  <a:ea typeface="黑体" panose="02010609060101010101" pitchFamily="49" charset="-122"/>
                  <a:cs typeface="Arial" panose="020B0604020202020204" pitchFamily="34" charset="0"/>
                </a:rPr>
                <a:t>用户</a:t>
              </a:r>
              <a:r>
                <a:rPr lang="en-US" altLang="zh-CN" sz="2000" b="1">
                  <a:solidFill>
                    <a:srgbClr val="FF0000"/>
                  </a:solidFill>
                  <a:latin typeface="黑体" panose="02010609060101010101" pitchFamily="49" charset="-122"/>
                  <a:ea typeface="黑体" panose="02010609060101010101" pitchFamily="49" charset="-122"/>
                  <a:cs typeface="Arial" panose="020B0604020202020204" pitchFamily="34" charset="0"/>
                </a:rPr>
                <a:t>A</a:t>
              </a:r>
              <a:r>
                <a:rPr lang="zh-CN" altLang="en-US" sz="2000" b="1">
                  <a:solidFill>
                    <a:srgbClr val="FF0000"/>
                  </a:solidFill>
                  <a:latin typeface="黑体" panose="02010609060101010101" pitchFamily="49" charset="-122"/>
                  <a:ea typeface="黑体" panose="02010609060101010101" pitchFamily="49" charset="-122"/>
                  <a:cs typeface="Arial" panose="020B0604020202020204" pitchFamily="34" charset="0"/>
                </a:rPr>
                <a:t>的公钥：</a:t>
              </a:r>
              <a:br>
                <a:rPr lang="en-US" altLang="zh-CN" sz="2000" b="1">
                  <a:solidFill>
                    <a:srgbClr val="FF0000"/>
                  </a:solidFill>
                  <a:latin typeface="黑体" panose="02010609060101010101" pitchFamily="49" charset="-122"/>
                  <a:ea typeface="黑体" panose="02010609060101010101" pitchFamily="49" charset="-122"/>
                  <a:cs typeface="Arial" panose="020B0604020202020204" pitchFamily="34" charset="0"/>
                </a:rPr>
              </a:br>
              <a:r>
                <a:rPr lang="zh-CN" altLang="en-US" sz="2000" b="1">
                  <a:solidFill>
                    <a:srgbClr val="FF0000"/>
                  </a:solidFill>
                  <a:latin typeface="黑体" panose="02010609060101010101" pitchFamily="49" charset="-122"/>
                  <a:ea typeface="黑体" panose="02010609060101010101" pitchFamily="49" charset="-122"/>
                  <a:cs typeface="Arial" panose="020B0604020202020204" pitchFamily="34" charset="0"/>
                </a:rPr>
                <a:t>邮箱地址</a:t>
              </a:r>
            </a:p>
          </p:txBody>
        </p:sp>
      </p:grpSp>
      <p:grpSp>
        <p:nvGrpSpPr>
          <p:cNvPr id="8" name="组合 16">
            <a:extLst>
              <a:ext uri="{FF2B5EF4-FFF2-40B4-BE49-F238E27FC236}">
                <a16:creationId xmlns:a16="http://schemas.microsoft.com/office/drawing/2014/main" id="{6398C136-1C99-D824-98F1-623A42A8E5EB}"/>
              </a:ext>
            </a:extLst>
          </p:cNvPr>
          <p:cNvGrpSpPr>
            <a:grpSpLocks/>
          </p:cNvGrpSpPr>
          <p:nvPr/>
        </p:nvGrpSpPr>
        <p:grpSpPr bwMode="auto">
          <a:xfrm>
            <a:off x="7461606" y="2022451"/>
            <a:ext cx="1863010" cy="2127678"/>
            <a:chOff x="6589061" y="4122121"/>
            <a:chExt cx="1399703" cy="1598197"/>
          </a:xfrm>
        </p:grpSpPr>
        <p:pic>
          <p:nvPicPr>
            <p:cNvPr id="9" name="Picture 5">
              <a:extLst>
                <a:ext uri="{FF2B5EF4-FFF2-40B4-BE49-F238E27FC236}">
                  <a16:creationId xmlns:a16="http://schemas.microsoft.com/office/drawing/2014/main" id="{FE6FABBB-E330-0BF2-9C32-DA3E4B9E9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334" y="4122121"/>
              <a:ext cx="815511" cy="1035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13">
              <a:extLst>
                <a:ext uri="{FF2B5EF4-FFF2-40B4-BE49-F238E27FC236}">
                  <a16:creationId xmlns:a16="http://schemas.microsoft.com/office/drawing/2014/main" id="{1230D1E9-5932-2C32-EF49-B733C4FF4008}"/>
                </a:ext>
              </a:extLst>
            </p:cNvPr>
            <p:cNvSpPr txBox="1">
              <a:spLocks noChangeArrowheads="1"/>
            </p:cNvSpPr>
            <p:nvPr/>
          </p:nvSpPr>
          <p:spPr bwMode="auto">
            <a:xfrm>
              <a:off x="6589061" y="5188592"/>
              <a:ext cx="1399703" cy="53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ts val="1200"/>
                </a:spcBef>
                <a:buSzTx/>
                <a:buNone/>
              </a:pPr>
              <a:r>
                <a:rPr lang="zh-CN" altLang="en-US" sz="2000" b="1">
                  <a:solidFill>
                    <a:srgbClr val="FF0000"/>
                  </a:solidFill>
                  <a:latin typeface="黑体" panose="02010609060101010101" pitchFamily="49" charset="-122"/>
                  <a:ea typeface="黑体" panose="02010609060101010101" pitchFamily="49" charset="-122"/>
                  <a:cs typeface="Arial" panose="020B0604020202020204" pitchFamily="34" charset="0"/>
                </a:rPr>
                <a:t>用户</a:t>
              </a:r>
              <a:r>
                <a:rPr lang="en-US" altLang="zh-CN" sz="2000" b="1">
                  <a:solidFill>
                    <a:srgbClr val="FF0000"/>
                  </a:solidFill>
                  <a:latin typeface="黑体" panose="02010609060101010101" pitchFamily="49" charset="-122"/>
                  <a:ea typeface="黑体" panose="02010609060101010101" pitchFamily="49" charset="-122"/>
                  <a:cs typeface="Arial" panose="020B0604020202020204" pitchFamily="34" charset="0"/>
                </a:rPr>
                <a:t>B</a:t>
              </a:r>
              <a:r>
                <a:rPr lang="zh-CN" altLang="en-US" sz="2000" b="1">
                  <a:solidFill>
                    <a:srgbClr val="FF0000"/>
                  </a:solidFill>
                  <a:latin typeface="黑体" panose="02010609060101010101" pitchFamily="49" charset="-122"/>
                  <a:ea typeface="黑体" panose="02010609060101010101" pitchFamily="49" charset="-122"/>
                  <a:cs typeface="Arial" panose="020B0604020202020204" pitchFamily="34" charset="0"/>
                </a:rPr>
                <a:t>的公钥：</a:t>
              </a:r>
              <a:br>
                <a:rPr lang="en-US" altLang="zh-CN" sz="2000" b="1">
                  <a:solidFill>
                    <a:srgbClr val="FF0000"/>
                  </a:solidFill>
                  <a:latin typeface="黑体" panose="02010609060101010101" pitchFamily="49" charset="-122"/>
                  <a:ea typeface="黑体" panose="02010609060101010101" pitchFamily="49" charset="-122"/>
                  <a:cs typeface="Arial" panose="020B0604020202020204" pitchFamily="34" charset="0"/>
                </a:rPr>
              </a:br>
              <a:r>
                <a:rPr lang="zh-CN" altLang="en-US" sz="2000" b="1">
                  <a:solidFill>
                    <a:srgbClr val="FF0000"/>
                  </a:solidFill>
                  <a:latin typeface="黑体" panose="02010609060101010101" pitchFamily="49" charset="-122"/>
                  <a:ea typeface="黑体" panose="02010609060101010101" pitchFamily="49" charset="-122"/>
                  <a:cs typeface="Arial" panose="020B0604020202020204" pitchFamily="34" charset="0"/>
                </a:rPr>
                <a:t>邮箱地址</a:t>
              </a:r>
            </a:p>
          </p:txBody>
        </p:sp>
      </p:grpSp>
      <p:cxnSp>
        <p:nvCxnSpPr>
          <p:cNvPr id="11" name="直接箭头连接符 10">
            <a:extLst>
              <a:ext uri="{FF2B5EF4-FFF2-40B4-BE49-F238E27FC236}">
                <a16:creationId xmlns:a16="http://schemas.microsoft.com/office/drawing/2014/main" id="{E63589B3-E9EC-6C51-F044-2D6B560218D7}"/>
              </a:ext>
            </a:extLst>
          </p:cNvPr>
          <p:cNvCxnSpPr/>
          <p:nvPr/>
        </p:nvCxnSpPr>
        <p:spPr>
          <a:xfrm>
            <a:off x="4711700" y="3040039"/>
            <a:ext cx="2446338"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25">
            <a:extLst>
              <a:ext uri="{FF2B5EF4-FFF2-40B4-BE49-F238E27FC236}">
                <a16:creationId xmlns:a16="http://schemas.microsoft.com/office/drawing/2014/main" id="{938A1572-02A1-4199-6D75-057862C08C79}"/>
              </a:ext>
            </a:extLst>
          </p:cNvPr>
          <p:cNvSpPr txBox="1">
            <a:spLocks noChangeArrowheads="1"/>
          </p:cNvSpPr>
          <p:nvPr/>
        </p:nvSpPr>
        <p:spPr bwMode="auto">
          <a:xfrm>
            <a:off x="5297000" y="2579664"/>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ts val="1200"/>
              </a:spcBef>
              <a:buSzTx/>
              <a:buNone/>
            </a:pPr>
            <a:r>
              <a:rPr lang="zh-CN" altLang="en-US" sz="2000" b="1">
                <a:solidFill>
                  <a:schemeClr val="tx1"/>
                </a:solidFill>
                <a:latin typeface="黑体" panose="02010609060101010101" pitchFamily="49" charset="-122"/>
                <a:ea typeface="黑体" panose="02010609060101010101" pitchFamily="49" charset="-122"/>
                <a:cs typeface="Arial" panose="020B0604020202020204" pitchFamily="34" charset="0"/>
              </a:rPr>
              <a:t>往来邮件</a:t>
            </a:r>
          </a:p>
        </p:txBody>
      </p:sp>
      <p:sp>
        <p:nvSpPr>
          <p:cNvPr id="13" name="Rectangle 2">
            <a:extLst>
              <a:ext uri="{FF2B5EF4-FFF2-40B4-BE49-F238E27FC236}">
                <a16:creationId xmlns:a16="http://schemas.microsoft.com/office/drawing/2014/main" id="{4962A847-3E73-3CB1-F936-51898459A03E}"/>
              </a:ext>
            </a:extLst>
          </p:cNvPr>
          <p:cNvSpPr txBox="1">
            <a:spLocks noChangeArrowheads="1"/>
          </p:cNvSpPr>
          <p:nvPr/>
        </p:nvSpPr>
        <p:spPr bwMode="auto">
          <a:xfrm>
            <a:off x="1819275" y="4662464"/>
            <a:ext cx="82311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kumimoji="1" lang="zh-CN" altLang="en-US" sz="2000" b="1" dirty="0">
                <a:solidFill>
                  <a:schemeClr val="accent1"/>
                </a:solidFill>
                <a:latin typeface="Century Gothic" panose="020B0502020202020204" pitchFamily="34" charset="0"/>
                <a:ea typeface="Heiti SC Light" charset="-122"/>
                <a:cs typeface="+mn-cs"/>
              </a:rPr>
              <a:t>基于身份的密码体制：直接将用户的唯一身份标识设为公钥</a:t>
            </a:r>
            <a:endParaRPr kumimoji="1" lang="en-US" altLang="en-US" sz="2000" b="1" dirty="0">
              <a:solidFill>
                <a:schemeClr val="accent1"/>
              </a:solidFill>
              <a:latin typeface="Century Gothic" panose="020B0502020202020204" pitchFamily="34" charset="0"/>
              <a:ea typeface="Heiti SC Light" charset="-122"/>
              <a:cs typeface="+mn-cs"/>
            </a:endParaRPr>
          </a:p>
        </p:txBody>
      </p:sp>
    </p:spTree>
    <p:extLst>
      <p:ext uri="{BB962C8B-B14F-4D97-AF65-F5344CB8AC3E}">
        <p14:creationId xmlns:p14="http://schemas.microsoft.com/office/powerpoint/2010/main" val="2679602245"/>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zh-CN" altLang="en-US" dirty="0"/>
              <a:t>国密算法： </a:t>
            </a:r>
            <a:r>
              <a:rPr lang="en-US" altLang="zh-CN" dirty="0"/>
              <a:t>SM9</a:t>
            </a:r>
            <a:r>
              <a:rPr lang="zh-CN" altLang="en-US" dirty="0"/>
              <a:t>数字签名算法</a:t>
            </a:r>
          </a:p>
        </p:txBody>
      </p:sp>
      <p:grpSp>
        <p:nvGrpSpPr>
          <p:cNvPr id="23" name="组合 11">
            <a:extLst>
              <a:ext uri="{FF2B5EF4-FFF2-40B4-BE49-F238E27FC236}">
                <a16:creationId xmlns:a16="http://schemas.microsoft.com/office/drawing/2014/main" id="{7E097E2A-5F5F-36F1-B6EC-4D277D531587}"/>
              </a:ext>
            </a:extLst>
          </p:cNvPr>
          <p:cNvGrpSpPr>
            <a:grpSpLocks/>
          </p:cNvGrpSpPr>
          <p:nvPr/>
        </p:nvGrpSpPr>
        <p:grpSpPr bwMode="auto">
          <a:xfrm>
            <a:off x="2992439" y="3963989"/>
            <a:ext cx="6207125" cy="1571625"/>
            <a:chOff x="433388" y="3925788"/>
            <a:chExt cx="8277225" cy="2095500"/>
          </a:xfrm>
        </p:grpSpPr>
        <p:pic>
          <p:nvPicPr>
            <p:cNvPr id="24" name="图片 5">
              <a:extLst>
                <a:ext uri="{FF2B5EF4-FFF2-40B4-BE49-F238E27FC236}">
                  <a16:creationId xmlns:a16="http://schemas.microsoft.com/office/drawing/2014/main" id="{11E8EA25-F055-6BC5-B036-75C9ECAA4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3925788"/>
              <a:ext cx="82772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圆角 24">
              <a:extLst>
                <a:ext uri="{FF2B5EF4-FFF2-40B4-BE49-F238E27FC236}">
                  <a16:creationId xmlns:a16="http://schemas.microsoft.com/office/drawing/2014/main" id="{37F27030-9F89-0A91-5AC6-6788FBBD92E2}"/>
                </a:ext>
              </a:extLst>
            </p:cNvPr>
            <p:cNvSpPr/>
            <p:nvPr/>
          </p:nvSpPr>
          <p:spPr>
            <a:xfrm>
              <a:off x="772098" y="5176737"/>
              <a:ext cx="1695666" cy="27093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lvl1pPr>
                <a:defRPr sz="3600">
                  <a:solidFill>
                    <a:schemeClr val="tx1"/>
                  </a:solidFill>
                  <a:latin typeface="Arial" panose="020B0604020202020204" pitchFamily="34" charset="0"/>
                  <a:cs typeface="Arial" panose="020B0604020202020204" pitchFamily="34" charset="0"/>
                </a:defRPr>
              </a:lvl1pPr>
              <a:lvl2pPr marL="742950" indent="-285750">
                <a:defRPr sz="3600">
                  <a:solidFill>
                    <a:schemeClr val="tx1"/>
                  </a:solidFill>
                  <a:latin typeface="Arial" panose="020B0604020202020204" pitchFamily="34" charset="0"/>
                  <a:cs typeface="Arial" panose="020B0604020202020204" pitchFamily="34" charset="0"/>
                </a:defRPr>
              </a:lvl2pPr>
              <a:lvl3pPr marL="1143000" indent="-228600">
                <a:defRPr sz="3600">
                  <a:solidFill>
                    <a:schemeClr val="tx1"/>
                  </a:solidFill>
                  <a:latin typeface="Arial" panose="020B0604020202020204" pitchFamily="34" charset="0"/>
                  <a:cs typeface="Arial" panose="020B0604020202020204" pitchFamily="34" charset="0"/>
                </a:defRPr>
              </a:lvl3pPr>
              <a:lvl4pPr marL="1600200" indent="-228600">
                <a:defRPr sz="3600">
                  <a:solidFill>
                    <a:schemeClr val="tx1"/>
                  </a:solidFill>
                  <a:latin typeface="Arial" panose="020B0604020202020204" pitchFamily="34" charset="0"/>
                  <a:cs typeface="Arial" panose="020B0604020202020204" pitchFamily="34" charset="0"/>
                </a:defRPr>
              </a:lvl4pPr>
              <a:lvl5pPr marL="2057400" indent="-228600">
                <a:defRPr sz="3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ctr">
                <a:defRPr/>
              </a:pPr>
              <a:endParaRPr lang="zh-CN" altLang="en-US" sz="2700">
                <a:solidFill>
                  <a:srgbClr val="000000"/>
                </a:solidFill>
                <a:latin typeface="Trebuchet MS" panose="020B0603020202020204" pitchFamily="34" charset="0"/>
                <a:ea typeface="宋体" panose="02010600030101010101" pitchFamily="2" charset="-122"/>
                <a:cs typeface="Lucida Sans Unicode" panose="020B0602030504020204" pitchFamily="34" charset="0"/>
              </a:endParaRPr>
            </a:p>
          </p:txBody>
        </p:sp>
        <p:sp>
          <p:nvSpPr>
            <p:cNvPr id="26" name="矩形: 圆角 25">
              <a:extLst>
                <a:ext uri="{FF2B5EF4-FFF2-40B4-BE49-F238E27FC236}">
                  <a16:creationId xmlns:a16="http://schemas.microsoft.com/office/drawing/2014/main" id="{C5DCB597-E78C-BFB9-DDCF-D436BA4ED251}"/>
                </a:ext>
              </a:extLst>
            </p:cNvPr>
            <p:cNvSpPr/>
            <p:nvPr/>
          </p:nvSpPr>
          <p:spPr>
            <a:xfrm>
              <a:off x="2133288" y="5722837"/>
              <a:ext cx="937804" cy="270933"/>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lvl1pPr>
                <a:defRPr sz="3600">
                  <a:solidFill>
                    <a:schemeClr val="tx1"/>
                  </a:solidFill>
                  <a:latin typeface="Arial" panose="020B0604020202020204" pitchFamily="34" charset="0"/>
                  <a:cs typeface="Arial" panose="020B0604020202020204" pitchFamily="34" charset="0"/>
                </a:defRPr>
              </a:lvl1pPr>
              <a:lvl2pPr marL="742950" indent="-285750">
                <a:defRPr sz="3600">
                  <a:solidFill>
                    <a:schemeClr val="tx1"/>
                  </a:solidFill>
                  <a:latin typeface="Arial" panose="020B0604020202020204" pitchFamily="34" charset="0"/>
                  <a:cs typeface="Arial" panose="020B0604020202020204" pitchFamily="34" charset="0"/>
                </a:defRPr>
              </a:lvl2pPr>
              <a:lvl3pPr marL="1143000" indent="-228600">
                <a:defRPr sz="3600">
                  <a:solidFill>
                    <a:schemeClr val="tx1"/>
                  </a:solidFill>
                  <a:latin typeface="Arial" panose="020B0604020202020204" pitchFamily="34" charset="0"/>
                  <a:cs typeface="Arial" panose="020B0604020202020204" pitchFamily="34" charset="0"/>
                </a:defRPr>
              </a:lvl3pPr>
              <a:lvl4pPr marL="1600200" indent="-228600">
                <a:defRPr sz="3600">
                  <a:solidFill>
                    <a:schemeClr val="tx1"/>
                  </a:solidFill>
                  <a:latin typeface="Arial" panose="020B0604020202020204" pitchFamily="34" charset="0"/>
                  <a:cs typeface="Arial" panose="020B0604020202020204" pitchFamily="34" charset="0"/>
                </a:defRPr>
              </a:lvl4pPr>
              <a:lvl5pPr marL="2057400" indent="-228600">
                <a:defRPr sz="3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ctr">
                <a:defRPr/>
              </a:pPr>
              <a:endParaRPr lang="zh-CN" altLang="en-US" sz="2700">
                <a:solidFill>
                  <a:srgbClr val="000000"/>
                </a:solidFill>
                <a:latin typeface="Trebuchet MS" panose="020B0603020202020204" pitchFamily="34" charset="0"/>
                <a:ea typeface="宋体" panose="02010600030101010101" pitchFamily="2" charset="-122"/>
                <a:cs typeface="Lucida Sans Unicode" panose="020B0602030504020204" pitchFamily="34" charset="0"/>
              </a:endParaRPr>
            </a:p>
          </p:txBody>
        </p:sp>
        <p:cxnSp>
          <p:nvCxnSpPr>
            <p:cNvPr id="27" name="直接连接符 26">
              <a:extLst>
                <a:ext uri="{FF2B5EF4-FFF2-40B4-BE49-F238E27FC236}">
                  <a16:creationId xmlns:a16="http://schemas.microsoft.com/office/drawing/2014/main" id="{A07AEEE4-5927-F0FE-C9E3-44999BD286AF}"/>
                </a:ext>
              </a:extLst>
            </p:cNvPr>
            <p:cNvCxnSpPr>
              <a:cxnSpLocks/>
            </p:cNvCxnSpPr>
            <p:nvPr/>
          </p:nvCxnSpPr>
          <p:spPr>
            <a:xfrm>
              <a:off x="6972607" y="5432855"/>
              <a:ext cx="160252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2159DBC-53AF-85EC-6AA7-8E79C29F03B6}"/>
                </a:ext>
              </a:extLst>
            </p:cNvPr>
            <p:cNvCxnSpPr>
              <a:cxnSpLocks/>
            </p:cNvCxnSpPr>
            <p:nvPr/>
          </p:nvCxnSpPr>
          <p:spPr>
            <a:xfrm>
              <a:off x="471493" y="5966255"/>
              <a:ext cx="82560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
            <a:extLst>
              <a:ext uri="{FF2B5EF4-FFF2-40B4-BE49-F238E27FC236}">
                <a16:creationId xmlns:a16="http://schemas.microsoft.com/office/drawing/2014/main" id="{1D56F68A-C278-5D5E-B793-D1EC6CF3E603}"/>
              </a:ext>
            </a:extLst>
          </p:cNvPr>
          <p:cNvSpPr txBox="1">
            <a:spLocks noChangeArrowheads="1"/>
          </p:cNvSpPr>
          <p:nvPr/>
        </p:nvSpPr>
        <p:spPr bwMode="auto">
          <a:xfrm>
            <a:off x="7154864" y="2776539"/>
            <a:ext cx="2466975" cy="542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1500" b="1" i="1">
                <a:solidFill>
                  <a:srgbClr val="002060"/>
                </a:solidFill>
                <a:latin typeface="Arial" panose="020B0604020202020204" pitchFamily="34" charset="0"/>
                <a:ea typeface="黑体" panose="02010609060101010101" pitchFamily="49" charset="-122"/>
                <a:cs typeface="Arial" panose="020B0604020202020204" pitchFamily="34" charset="0"/>
              </a:rPr>
              <a:t>ID</a:t>
            </a:r>
            <a:r>
              <a:rPr lang="en-US" altLang="zh-CN" sz="1500" b="1" i="1" baseline="-25000">
                <a:solidFill>
                  <a:srgbClr val="002060"/>
                </a:solidFill>
                <a:latin typeface="Arial" panose="020B0604020202020204" pitchFamily="34" charset="0"/>
                <a:ea typeface="黑体" panose="02010609060101010101" pitchFamily="49" charset="-122"/>
                <a:cs typeface="Arial" panose="020B0604020202020204" pitchFamily="34" charset="0"/>
              </a:rPr>
              <a:t>A</a:t>
            </a:r>
            <a:r>
              <a:rPr lang="zh-CN" altLang="en-US" sz="1500" b="1">
                <a:solidFill>
                  <a:srgbClr val="002060"/>
                </a:solidFill>
                <a:latin typeface="Arial" panose="020B0604020202020204" pitchFamily="34" charset="0"/>
                <a:ea typeface="黑体" panose="02010609060101010101" pitchFamily="49" charset="-122"/>
                <a:cs typeface="Arial" panose="020B0604020202020204" pitchFamily="34" charset="0"/>
              </a:rPr>
              <a:t>就是用户</a:t>
            </a:r>
            <a:r>
              <a:rPr lang="en-US" altLang="zh-CN" sz="1500" b="1">
                <a:solidFill>
                  <a:srgbClr val="002060"/>
                </a:solidFill>
                <a:latin typeface="Arial" panose="020B0604020202020204" pitchFamily="34" charset="0"/>
                <a:ea typeface="黑体" panose="02010609060101010101" pitchFamily="49" charset="-122"/>
                <a:cs typeface="Arial" panose="020B0604020202020204" pitchFamily="34" charset="0"/>
              </a:rPr>
              <a:t>A</a:t>
            </a:r>
            <a:r>
              <a:rPr lang="zh-CN" altLang="en-US" sz="1500" b="1">
                <a:solidFill>
                  <a:srgbClr val="002060"/>
                </a:solidFill>
                <a:latin typeface="Arial" panose="020B0604020202020204" pitchFamily="34" charset="0"/>
                <a:ea typeface="黑体" panose="02010609060101010101" pitchFamily="49" charset="-122"/>
                <a:cs typeface="Arial" panose="020B0604020202020204" pitchFamily="34" charset="0"/>
              </a:rPr>
              <a:t>的公钥，</a:t>
            </a:r>
            <a:endParaRPr lang="en-US" altLang="zh-CN" sz="1500" b="1">
              <a:solidFill>
                <a:srgbClr val="002060"/>
              </a:solidFill>
              <a:latin typeface="Arial" panose="020B0604020202020204" pitchFamily="34" charset="0"/>
              <a:ea typeface="黑体" panose="02010609060101010101" pitchFamily="49" charset="-122"/>
              <a:cs typeface="Arial" panose="020B0604020202020204" pitchFamily="34" charset="0"/>
            </a:endParaRPr>
          </a:p>
          <a:p>
            <a:pPr algn="ctr" eaLnBrk="1" hangingPunct="1">
              <a:spcBef>
                <a:spcPct val="0"/>
              </a:spcBef>
              <a:buSzTx/>
              <a:buFontTx/>
              <a:buNone/>
            </a:pPr>
            <a:r>
              <a:rPr lang="zh-CN" altLang="en-US" sz="1500" b="1">
                <a:solidFill>
                  <a:srgbClr val="002060"/>
                </a:solidFill>
                <a:latin typeface="Arial" panose="020B0604020202020204" pitchFamily="34" charset="0"/>
                <a:ea typeface="黑体" panose="02010609060101010101" pitchFamily="49" charset="-122"/>
                <a:cs typeface="Arial" panose="020B0604020202020204" pitchFamily="34" charset="0"/>
              </a:rPr>
              <a:t>由</a:t>
            </a:r>
            <a:r>
              <a:rPr lang="en-US" altLang="zh-CN" sz="1500" b="1" i="1">
                <a:solidFill>
                  <a:srgbClr val="002060"/>
                </a:solidFill>
                <a:latin typeface="Arial" panose="020B0604020202020204" pitchFamily="34" charset="0"/>
                <a:ea typeface="黑体" panose="02010609060101010101" pitchFamily="49" charset="-122"/>
                <a:cs typeface="Arial" panose="020B0604020202020204" pitchFamily="34" charset="0"/>
              </a:rPr>
              <a:t>ID</a:t>
            </a:r>
            <a:r>
              <a:rPr lang="en-US" altLang="zh-CN" sz="1500" b="1" i="1" baseline="-25000">
                <a:solidFill>
                  <a:srgbClr val="002060"/>
                </a:solidFill>
                <a:latin typeface="Arial" panose="020B0604020202020204" pitchFamily="34" charset="0"/>
                <a:ea typeface="黑体" panose="02010609060101010101" pitchFamily="49" charset="-122"/>
                <a:cs typeface="Arial" panose="020B0604020202020204" pitchFamily="34" charset="0"/>
              </a:rPr>
              <a:t>A</a:t>
            </a:r>
            <a:r>
              <a:rPr lang="zh-CN" altLang="en-US" sz="1500" b="1">
                <a:solidFill>
                  <a:srgbClr val="002060"/>
                </a:solidFill>
                <a:latin typeface="Arial" panose="020B0604020202020204" pitchFamily="34" charset="0"/>
                <a:ea typeface="黑体" panose="02010609060101010101" pitchFamily="49" charset="-122"/>
                <a:cs typeface="Arial" panose="020B0604020202020204" pitchFamily="34" charset="0"/>
              </a:rPr>
              <a:t>来生成用户</a:t>
            </a:r>
            <a:r>
              <a:rPr lang="en-US" altLang="zh-CN" sz="1500" b="1">
                <a:solidFill>
                  <a:srgbClr val="002060"/>
                </a:solidFill>
                <a:latin typeface="Arial" panose="020B0604020202020204" pitchFamily="34" charset="0"/>
                <a:ea typeface="黑体" panose="02010609060101010101" pitchFamily="49" charset="-122"/>
                <a:cs typeface="Arial" panose="020B0604020202020204" pitchFamily="34" charset="0"/>
              </a:rPr>
              <a:t>A</a:t>
            </a:r>
            <a:r>
              <a:rPr lang="zh-CN" altLang="en-US" sz="1500" b="1">
                <a:solidFill>
                  <a:srgbClr val="002060"/>
                </a:solidFill>
                <a:latin typeface="Arial" panose="020B0604020202020204" pitchFamily="34" charset="0"/>
                <a:ea typeface="黑体" panose="02010609060101010101" pitchFamily="49" charset="-122"/>
                <a:cs typeface="Arial" panose="020B0604020202020204" pitchFamily="34" charset="0"/>
              </a:rPr>
              <a:t>的私钥</a:t>
            </a:r>
            <a:endParaRPr lang="en-US" altLang="en-US" sz="1500" b="1">
              <a:solidFill>
                <a:srgbClr val="002060"/>
              </a:solidFill>
              <a:latin typeface="Arial" panose="020B0604020202020204" pitchFamily="34" charset="0"/>
              <a:ea typeface="黑体" panose="02010609060101010101" pitchFamily="49" charset="-122"/>
              <a:cs typeface="Arial" panose="020B0604020202020204" pitchFamily="34" charset="0"/>
            </a:endParaRPr>
          </a:p>
        </p:txBody>
      </p:sp>
      <p:cxnSp>
        <p:nvCxnSpPr>
          <p:cNvPr id="30" name="直接箭头连接符 29">
            <a:extLst>
              <a:ext uri="{FF2B5EF4-FFF2-40B4-BE49-F238E27FC236}">
                <a16:creationId xmlns:a16="http://schemas.microsoft.com/office/drawing/2014/main" id="{A46898C1-CC3F-C24D-2136-EA8A73F9D1F3}"/>
              </a:ext>
            </a:extLst>
          </p:cNvPr>
          <p:cNvCxnSpPr/>
          <p:nvPr/>
        </p:nvCxnSpPr>
        <p:spPr>
          <a:xfrm flipH="1">
            <a:off x="4516439" y="3319464"/>
            <a:ext cx="2638425" cy="1582737"/>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1" name="图片 14">
            <a:extLst>
              <a:ext uri="{FF2B5EF4-FFF2-40B4-BE49-F238E27FC236}">
                <a16:creationId xmlns:a16="http://schemas.microsoft.com/office/drawing/2014/main" id="{48889362-D9C0-3314-8004-2CA5364D2F9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8788" y="2805113"/>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a:extLst>
              <a:ext uri="{FF2B5EF4-FFF2-40B4-BE49-F238E27FC236}">
                <a16:creationId xmlns:a16="http://schemas.microsoft.com/office/drawing/2014/main" id="{EE63CAF5-806F-413E-164F-4C2C686E9DAC}"/>
              </a:ext>
            </a:extLst>
          </p:cNvPr>
          <p:cNvSpPr txBox="1"/>
          <p:nvPr/>
        </p:nvSpPr>
        <p:spPr>
          <a:xfrm>
            <a:off x="2747050" y="1294001"/>
            <a:ext cx="6177204" cy="2015936"/>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SM9</a:t>
            </a:r>
            <a:r>
              <a:rPr lang="zh-CN" altLang="en-US" sz="1700" dirty="0">
                <a:latin typeface="+mn-ea"/>
                <a:ea typeface="+mn-ea"/>
              </a:rPr>
              <a:t>算法</a:t>
            </a:r>
            <a:r>
              <a:rPr lang="en-US" altLang="zh-CN" sz="1700" dirty="0">
                <a:latin typeface="+mn-ea"/>
                <a:ea typeface="+mn-ea"/>
              </a:rPr>
              <a:t>——</a:t>
            </a:r>
            <a:r>
              <a:rPr lang="zh-CN" altLang="en-US" sz="1700" dirty="0">
                <a:latin typeface="+mn-ea"/>
                <a:ea typeface="+mn-ea"/>
              </a:rPr>
              <a:t>将用户的身份标识直接作为公钥</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身份证号</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手机号</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700" dirty="0">
                <a:latin typeface="+mn-ea"/>
                <a:ea typeface="+mn-ea"/>
              </a:rPr>
              <a:t>邮箱地址</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1700" dirty="0">
                <a:latin typeface="+mn-ea"/>
                <a:ea typeface="+mn-ea"/>
              </a:rPr>
              <a:t>……</a:t>
            </a:r>
          </a:p>
        </p:txBody>
      </p:sp>
    </p:spTree>
    <p:extLst>
      <p:ext uri="{BB962C8B-B14F-4D97-AF65-F5344CB8AC3E}">
        <p14:creationId xmlns:p14="http://schemas.microsoft.com/office/powerpoint/2010/main" val="54756255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zh-CN" altLang="en-US" dirty="0"/>
              <a:t>方法</a:t>
            </a:r>
            <a:r>
              <a:rPr lang="en-US" altLang="zh-CN" dirty="0"/>
              <a:t>2</a:t>
            </a:r>
            <a:r>
              <a:rPr lang="zh-CN" altLang="en-US" dirty="0"/>
              <a:t>：数字证书</a:t>
            </a:r>
          </a:p>
        </p:txBody>
      </p:sp>
      <p:grpSp>
        <p:nvGrpSpPr>
          <p:cNvPr id="4" name="组合 3">
            <a:extLst>
              <a:ext uri="{FF2B5EF4-FFF2-40B4-BE49-F238E27FC236}">
                <a16:creationId xmlns:a16="http://schemas.microsoft.com/office/drawing/2014/main" id="{02E884FD-F2FB-EC86-D0DF-D114DDB92DA5}"/>
              </a:ext>
            </a:extLst>
          </p:cNvPr>
          <p:cNvGrpSpPr/>
          <p:nvPr/>
        </p:nvGrpSpPr>
        <p:grpSpPr>
          <a:xfrm>
            <a:off x="310328" y="1587435"/>
            <a:ext cx="6488976" cy="3763958"/>
            <a:chOff x="2512277" y="1247065"/>
            <a:chExt cx="7851660" cy="4554388"/>
          </a:xfrm>
        </p:grpSpPr>
        <p:grpSp>
          <p:nvGrpSpPr>
            <p:cNvPr id="3" name="组合 15">
              <a:extLst>
                <a:ext uri="{FF2B5EF4-FFF2-40B4-BE49-F238E27FC236}">
                  <a16:creationId xmlns:a16="http://schemas.microsoft.com/office/drawing/2014/main" id="{151FE468-CBE4-71ED-E43E-C6C2F90BCBEE}"/>
                </a:ext>
              </a:extLst>
            </p:cNvPr>
            <p:cNvGrpSpPr>
              <a:grpSpLocks/>
            </p:cNvGrpSpPr>
            <p:nvPr/>
          </p:nvGrpSpPr>
          <p:grpSpPr bwMode="auto">
            <a:xfrm>
              <a:off x="2512277" y="4028363"/>
              <a:ext cx="3101862" cy="1773090"/>
              <a:chOff x="988597" y="4122121"/>
              <a:chExt cx="3100942" cy="1774686"/>
            </a:xfrm>
          </p:grpSpPr>
          <p:pic>
            <p:nvPicPr>
              <p:cNvPr id="5" name="Picture 3">
                <a:extLst>
                  <a:ext uri="{FF2B5EF4-FFF2-40B4-BE49-F238E27FC236}">
                    <a16:creationId xmlns:a16="http://schemas.microsoft.com/office/drawing/2014/main" id="{423C2F41-8CA2-EF1A-D9A6-A37C12490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6125" y="4346006"/>
                <a:ext cx="777555" cy="819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a:extLst>
                  <a:ext uri="{FF2B5EF4-FFF2-40B4-BE49-F238E27FC236}">
                    <a16:creationId xmlns:a16="http://schemas.microsoft.com/office/drawing/2014/main" id="{36401252-E781-8D8E-76CC-3A5C1AB572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6249" y="4122121"/>
                <a:ext cx="815511" cy="1035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2">
                <a:extLst>
                  <a:ext uri="{FF2B5EF4-FFF2-40B4-BE49-F238E27FC236}">
                    <a16:creationId xmlns:a16="http://schemas.microsoft.com/office/drawing/2014/main" id="{F5641296-0E86-6420-B5D5-62A1B0235B29}"/>
                  </a:ext>
                </a:extLst>
              </p:cNvPr>
              <p:cNvSpPr txBox="1">
                <a:spLocks noChangeArrowheads="1"/>
              </p:cNvSpPr>
              <p:nvPr/>
            </p:nvSpPr>
            <p:spPr bwMode="auto">
              <a:xfrm>
                <a:off x="988597" y="5188592"/>
                <a:ext cx="3100942" cy="7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ts val="1200"/>
                  </a:spcBef>
                  <a:buSzTx/>
                  <a:buNone/>
                </a:pPr>
                <a:r>
                  <a:rPr lang="zh-CN" altLang="en-US" sz="1600" b="1" dirty="0">
                    <a:solidFill>
                      <a:srgbClr val="FF0000"/>
                    </a:solidFill>
                    <a:latin typeface="黑体" panose="02010609060101010101" pitchFamily="49" charset="-122"/>
                    <a:ea typeface="黑体" panose="02010609060101010101" pitchFamily="49" charset="-122"/>
                    <a:cs typeface="Arial" panose="020B0604020202020204" pitchFamily="34" charset="0"/>
                  </a:rPr>
                  <a:t>用户</a:t>
                </a:r>
                <a:r>
                  <a:rPr lang="en-US" altLang="zh-CN" sz="1600" b="1" dirty="0">
                    <a:solidFill>
                      <a:srgbClr val="FF0000"/>
                    </a:solidFill>
                    <a:latin typeface="黑体" panose="02010609060101010101" pitchFamily="49" charset="-122"/>
                    <a:ea typeface="黑体" panose="02010609060101010101" pitchFamily="49" charset="-122"/>
                    <a:cs typeface="Arial" panose="020B0604020202020204" pitchFamily="34" charset="0"/>
                  </a:rPr>
                  <a:t>A</a:t>
                </a:r>
                <a:r>
                  <a:rPr lang="zh-CN" altLang="en-US" sz="1600" b="1" dirty="0">
                    <a:solidFill>
                      <a:srgbClr val="FF0000"/>
                    </a:solidFill>
                    <a:latin typeface="黑体" panose="02010609060101010101" pitchFamily="49" charset="-122"/>
                    <a:ea typeface="黑体" panose="02010609060101010101" pitchFamily="49" charset="-122"/>
                    <a:cs typeface="Arial" panose="020B0604020202020204" pitchFamily="34" charset="0"/>
                  </a:rPr>
                  <a:t>的公钥由管理员签名</a:t>
                </a:r>
                <a:br>
                  <a:rPr lang="en-US" altLang="zh-CN" sz="1600" b="1" dirty="0">
                    <a:solidFill>
                      <a:srgbClr val="FF0000"/>
                    </a:solidFill>
                    <a:latin typeface="黑体" panose="02010609060101010101" pitchFamily="49" charset="-122"/>
                    <a:ea typeface="黑体" panose="02010609060101010101" pitchFamily="49" charset="-122"/>
                    <a:cs typeface="Arial" panose="020B0604020202020204" pitchFamily="34" charset="0"/>
                  </a:rPr>
                </a:br>
                <a:r>
                  <a:rPr lang="zh-CN" altLang="en-US" sz="1600" b="1" dirty="0">
                    <a:solidFill>
                      <a:srgbClr val="FF0000"/>
                    </a:solidFill>
                    <a:latin typeface="黑体" panose="02010609060101010101" pitchFamily="49" charset="-122"/>
                    <a:ea typeface="黑体" panose="02010609060101010101" pitchFamily="49" charset="-122"/>
                    <a:cs typeface="Arial" panose="020B0604020202020204" pitchFamily="34" charset="0"/>
                  </a:rPr>
                  <a:t>（</a:t>
                </a:r>
                <a:r>
                  <a:rPr lang="en-US" altLang="zh-CN" sz="1600" b="1" dirty="0">
                    <a:solidFill>
                      <a:srgbClr val="FF0000"/>
                    </a:solidFill>
                    <a:latin typeface="黑体" panose="02010609060101010101" pitchFamily="49" charset="-122"/>
                    <a:ea typeface="黑体" panose="02010609060101010101" pitchFamily="49" charset="-122"/>
                    <a:cs typeface="Arial" panose="020B0604020202020204" pitchFamily="34" charset="0"/>
                  </a:rPr>
                  <a:t>A</a:t>
                </a:r>
                <a:r>
                  <a:rPr lang="zh-CN" altLang="en-US" sz="1600" b="1" dirty="0">
                    <a:solidFill>
                      <a:srgbClr val="FF0000"/>
                    </a:solidFill>
                    <a:latin typeface="黑体" panose="02010609060101010101" pitchFamily="49" charset="-122"/>
                    <a:ea typeface="黑体" panose="02010609060101010101" pitchFamily="49" charset="-122"/>
                    <a:cs typeface="Arial" panose="020B0604020202020204" pitchFamily="34" charset="0"/>
                  </a:rPr>
                  <a:t>持有管理员公钥）</a:t>
                </a:r>
              </a:p>
            </p:txBody>
          </p:sp>
        </p:grpSp>
        <p:grpSp>
          <p:nvGrpSpPr>
            <p:cNvPr id="16" name="组合 16">
              <a:extLst>
                <a:ext uri="{FF2B5EF4-FFF2-40B4-BE49-F238E27FC236}">
                  <a16:creationId xmlns:a16="http://schemas.microsoft.com/office/drawing/2014/main" id="{C67B2445-529F-47D9-1A4B-999982C710DD}"/>
                </a:ext>
              </a:extLst>
            </p:cNvPr>
            <p:cNvGrpSpPr>
              <a:grpSpLocks/>
            </p:cNvGrpSpPr>
            <p:nvPr/>
          </p:nvGrpSpPr>
          <p:grpSpPr bwMode="auto">
            <a:xfrm>
              <a:off x="7262076" y="4028363"/>
              <a:ext cx="3101861" cy="1773090"/>
              <a:chOff x="5738441" y="4122121"/>
              <a:chExt cx="3100942" cy="1774686"/>
            </a:xfrm>
          </p:grpSpPr>
          <p:pic>
            <p:nvPicPr>
              <p:cNvPr id="17" name="Picture 3">
                <a:extLst>
                  <a:ext uri="{FF2B5EF4-FFF2-40B4-BE49-F238E27FC236}">
                    <a16:creationId xmlns:a16="http://schemas.microsoft.com/office/drawing/2014/main" id="{590C6DA2-C9A0-FBFE-41C2-C3BBB8D63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653" y="4346006"/>
                <a:ext cx="777555" cy="819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5">
                <a:extLst>
                  <a:ext uri="{FF2B5EF4-FFF2-40B4-BE49-F238E27FC236}">
                    <a16:creationId xmlns:a16="http://schemas.microsoft.com/office/drawing/2014/main" id="{7567B3B2-0974-CE33-714C-4B08FFA28A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8777" y="4122121"/>
                <a:ext cx="815511" cy="1035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3">
                <a:extLst>
                  <a:ext uri="{FF2B5EF4-FFF2-40B4-BE49-F238E27FC236}">
                    <a16:creationId xmlns:a16="http://schemas.microsoft.com/office/drawing/2014/main" id="{A307F870-F533-5BB5-60C4-22C59521ECC3}"/>
                  </a:ext>
                </a:extLst>
              </p:cNvPr>
              <p:cNvSpPr txBox="1">
                <a:spLocks noChangeArrowheads="1"/>
              </p:cNvSpPr>
              <p:nvPr/>
            </p:nvSpPr>
            <p:spPr bwMode="auto">
              <a:xfrm>
                <a:off x="5738441" y="5188592"/>
                <a:ext cx="3100942" cy="7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ts val="1200"/>
                  </a:spcBef>
                  <a:buSzTx/>
                  <a:buNone/>
                </a:pPr>
                <a:r>
                  <a:rPr lang="zh-CN" altLang="en-US" sz="1600" b="1" dirty="0">
                    <a:solidFill>
                      <a:srgbClr val="FF0000"/>
                    </a:solidFill>
                    <a:latin typeface="黑体" panose="02010609060101010101" pitchFamily="49" charset="-122"/>
                    <a:ea typeface="黑体" panose="02010609060101010101" pitchFamily="49" charset="-122"/>
                    <a:cs typeface="Arial" panose="020B0604020202020204" pitchFamily="34" charset="0"/>
                  </a:rPr>
                  <a:t>用户</a:t>
                </a:r>
                <a:r>
                  <a:rPr lang="en-US" altLang="zh-CN" sz="1600" b="1" dirty="0">
                    <a:solidFill>
                      <a:srgbClr val="FF0000"/>
                    </a:solidFill>
                    <a:latin typeface="黑体" panose="02010609060101010101" pitchFamily="49" charset="-122"/>
                    <a:ea typeface="黑体" panose="02010609060101010101" pitchFamily="49" charset="-122"/>
                    <a:cs typeface="Arial" panose="020B0604020202020204" pitchFamily="34" charset="0"/>
                  </a:rPr>
                  <a:t>B</a:t>
                </a:r>
                <a:r>
                  <a:rPr lang="zh-CN" altLang="en-US" sz="1600" b="1" dirty="0">
                    <a:solidFill>
                      <a:srgbClr val="FF0000"/>
                    </a:solidFill>
                    <a:latin typeface="黑体" panose="02010609060101010101" pitchFamily="49" charset="-122"/>
                    <a:ea typeface="黑体" panose="02010609060101010101" pitchFamily="49" charset="-122"/>
                    <a:cs typeface="Arial" panose="020B0604020202020204" pitchFamily="34" charset="0"/>
                  </a:rPr>
                  <a:t>的公钥由管理员签名</a:t>
                </a:r>
                <a:br>
                  <a:rPr lang="en-US" altLang="zh-CN" sz="1600" b="1" dirty="0">
                    <a:solidFill>
                      <a:srgbClr val="FF0000"/>
                    </a:solidFill>
                    <a:latin typeface="黑体" panose="02010609060101010101" pitchFamily="49" charset="-122"/>
                    <a:ea typeface="黑体" panose="02010609060101010101" pitchFamily="49" charset="-122"/>
                    <a:cs typeface="Arial" panose="020B0604020202020204" pitchFamily="34" charset="0"/>
                  </a:rPr>
                </a:br>
                <a:r>
                  <a:rPr lang="zh-CN" altLang="en-US" sz="1600" b="1" dirty="0">
                    <a:solidFill>
                      <a:srgbClr val="FF0000"/>
                    </a:solidFill>
                    <a:latin typeface="黑体" panose="02010609060101010101" pitchFamily="49" charset="-122"/>
                    <a:ea typeface="黑体" panose="02010609060101010101" pitchFamily="49" charset="-122"/>
                    <a:cs typeface="Arial" panose="020B0604020202020204" pitchFamily="34" charset="0"/>
                  </a:rPr>
                  <a:t>（</a:t>
                </a:r>
                <a:r>
                  <a:rPr lang="en-US" altLang="zh-CN" sz="1600" b="1" dirty="0">
                    <a:solidFill>
                      <a:srgbClr val="FF0000"/>
                    </a:solidFill>
                    <a:latin typeface="黑体" panose="02010609060101010101" pitchFamily="49" charset="-122"/>
                    <a:ea typeface="黑体" panose="02010609060101010101" pitchFamily="49" charset="-122"/>
                    <a:cs typeface="Arial" panose="020B0604020202020204" pitchFamily="34" charset="0"/>
                  </a:rPr>
                  <a:t>B</a:t>
                </a:r>
                <a:r>
                  <a:rPr lang="zh-CN" altLang="en-US" sz="1600" b="1" dirty="0">
                    <a:solidFill>
                      <a:srgbClr val="FF0000"/>
                    </a:solidFill>
                    <a:latin typeface="黑体" panose="02010609060101010101" pitchFamily="49" charset="-122"/>
                    <a:ea typeface="黑体" panose="02010609060101010101" pitchFamily="49" charset="-122"/>
                    <a:cs typeface="Arial" panose="020B0604020202020204" pitchFamily="34" charset="0"/>
                  </a:rPr>
                  <a:t>持有管理员公钥）</a:t>
                </a:r>
              </a:p>
            </p:txBody>
          </p:sp>
        </p:grpSp>
        <p:grpSp>
          <p:nvGrpSpPr>
            <p:cNvPr id="20" name="组合 11">
              <a:extLst>
                <a:ext uri="{FF2B5EF4-FFF2-40B4-BE49-F238E27FC236}">
                  <a16:creationId xmlns:a16="http://schemas.microsoft.com/office/drawing/2014/main" id="{AA717D37-BB90-FCC6-E5EC-17913C296743}"/>
                </a:ext>
              </a:extLst>
            </p:cNvPr>
            <p:cNvGrpSpPr>
              <a:grpSpLocks/>
            </p:cNvGrpSpPr>
            <p:nvPr/>
          </p:nvGrpSpPr>
          <p:grpSpPr bwMode="auto">
            <a:xfrm>
              <a:off x="5451613" y="1247065"/>
              <a:ext cx="1474509" cy="1809761"/>
              <a:chOff x="3679060" y="1412776"/>
              <a:chExt cx="1474805" cy="1809736"/>
            </a:xfrm>
          </p:grpSpPr>
          <p:pic>
            <p:nvPicPr>
              <p:cNvPr id="21" name="Picture 6">
                <a:extLst>
                  <a:ext uri="{FF2B5EF4-FFF2-40B4-BE49-F238E27FC236}">
                    <a16:creationId xmlns:a16="http://schemas.microsoft.com/office/drawing/2014/main" id="{439BB35D-A591-F7B2-980D-F3B6C2C77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1412776"/>
                <a:ext cx="1129088" cy="1317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14">
                <a:extLst>
                  <a:ext uri="{FF2B5EF4-FFF2-40B4-BE49-F238E27FC236}">
                    <a16:creationId xmlns:a16="http://schemas.microsoft.com/office/drawing/2014/main" id="{D9D53A82-23BF-89A5-8C23-EA054660133C}"/>
                  </a:ext>
                </a:extLst>
              </p:cNvPr>
              <p:cNvSpPr txBox="1">
                <a:spLocks noChangeArrowheads="1"/>
              </p:cNvSpPr>
              <p:nvPr/>
            </p:nvSpPr>
            <p:spPr bwMode="auto">
              <a:xfrm>
                <a:off x="3679060" y="2812867"/>
                <a:ext cx="1474805" cy="40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ts val="1200"/>
                  </a:spcBef>
                  <a:buSzTx/>
                  <a:buNone/>
                </a:pPr>
                <a:r>
                  <a:rPr lang="zh-CN" altLang="en-US" sz="1600" b="1" dirty="0">
                    <a:solidFill>
                      <a:srgbClr val="FF0000"/>
                    </a:solidFill>
                    <a:latin typeface="黑体" panose="02010609060101010101" pitchFamily="49" charset="-122"/>
                    <a:ea typeface="黑体" panose="02010609060101010101" pitchFamily="49" charset="-122"/>
                    <a:cs typeface="Arial" panose="020B0604020202020204" pitchFamily="34" charset="0"/>
                  </a:rPr>
                  <a:t>系统管理员</a:t>
                </a:r>
              </a:p>
            </p:txBody>
          </p:sp>
        </p:grpSp>
        <p:sp>
          <p:nvSpPr>
            <p:cNvPr id="23" name="右箭头 8">
              <a:extLst>
                <a:ext uri="{FF2B5EF4-FFF2-40B4-BE49-F238E27FC236}">
                  <a16:creationId xmlns:a16="http://schemas.microsoft.com/office/drawing/2014/main" id="{3323C2C5-2F01-8A8F-EAC7-DEFB7D78FF31}"/>
                </a:ext>
              </a:extLst>
            </p:cNvPr>
            <p:cNvSpPr/>
            <p:nvPr/>
          </p:nvSpPr>
          <p:spPr>
            <a:xfrm rot="7936602">
              <a:off x="4610101" y="3510840"/>
              <a:ext cx="1185862"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FFFF"/>
                </a:solidFill>
                <a:ea typeface="宋体" pitchFamily="2" charset="-122"/>
              </a:endParaRPr>
            </a:p>
          </p:txBody>
        </p:sp>
        <p:sp>
          <p:nvSpPr>
            <p:cNvPr id="24" name="右箭头 19">
              <a:extLst>
                <a:ext uri="{FF2B5EF4-FFF2-40B4-BE49-F238E27FC236}">
                  <a16:creationId xmlns:a16="http://schemas.microsoft.com/office/drawing/2014/main" id="{B2A2C1C3-8188-175B-EAA7-76D2A830ADF5}"/>
                </a:ext>
              </a:extLst>
            </p:cNvPr>
            <p:cNvSpPr/>
            <p:nvPr/>
          </p:nvSpPr>
          <p:spPr>
            <a:xfrm rot="2536238">
              <a:off x="6696076" y="3453689"/>
              <a:ext cx="1185863" cy="287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FFFF"/>
                </a:solidFill>
                <a:ea typeface="宋体" pitchFamily="2" charset="-122"/>
              </a:endParaRPr>
            </a:p>
          </p:txBody>
        </p:sp>
        <p:cxnSp>
          <p:nvCxnSpPr>
            <p:cNvPr id="25" name="直接箭头连接符 24">
              <a:extLst>
                <a:ext uri="{FF2B5EF4-FFF2-40B4-BE49-F238E27FC236}">
                  <a16:creationId xmlns:a16="http://schemas.microsoft.com/office/drawing/2014/main" id="{99F4BD57-B70F-8FB5-AE95-F2506F674A83}"/>
                </a:ext>
              </a:extLst>
            </p:cNvPr>
            <p:cNvCxnSpPr/>
            <p:nvPr/>
          </p:nvCxnSpPr>
          <p:spPr>
            <a:xfrm>
              <a:off x="5451475" y="4661777"/>
              <a:ext cx="1836738"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D6FA369-6242-B8A5-AB16-418B1ED83142}"/>
                </a:ext>
              </a:extLst>
            </p:cNvPr>
            <p:cNvSpPr txBox="1">
              <a:spLocks noChangeArrowheads="1"/>
            </p:cNvSpPr>
            <p:nvPr/>
          </p:nvSpPr>
          <p:spPr bwMode="auto">
            <a:xfrm>
              <a:off x="5729121" y="4126789"/>
              <a:ext cx="1224296"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ts val="1200"/>
                </a:spcBef>
                <a:buSzTx/>
                <a:buNone/>
              </a:pPr>
              <a:r>
                <a:rPr lang="zh-CN" altLang="en-US" sz="1600" b="1" dirty="0">
                  <a:solidFill>
                    <a:schemeClr val="tx1"/>
                  </a:solidFill>
                  <a:latin typeface="黑体" panose="02010609060101010101" pitchFamily="49" charset="-122"/>
                  <a:ea typeface="黑体" panose="02010609060101010101" pitchFamily="49" charset="-122"/>
                  <a:cs typeface="Arial" panose="020B0604020202020204" pitchFamily="34" charset="0"/>
                </a:rPr>
                <a:t>各种协议</a:t>
              </a:r>
            </a:p>
          </p:txBody>
        </p:sp>
      </p:grpSp>
      <p:sp>
        <p:nvSpPr>
          <p:cNvPr id="6" name="文本框 5">
            <a:extLst>
              <a:ext uri="{FF2B5EF4-FFF2-40B4-BE49-F238E27FC236}">
                <a16:creationId xmlns:a16="http://schemas.microsoft.com/office/drawing/2014/main" id="{2E665D85-5096-47B6-3CAE-641E105C2E39}"/>
              </a:ext>
            </a:extLst>
          </p:cNvPr>
          <p:cNvSpPr txBox="1"/>
          <p:nvPr/>
        </p:nvSpPr>
        <p:spPr>
          <a:xfrm>
            <a:off x="6932717" y="1431954"/>
            <a:ext cx="4743712" cy="4154984"/>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b="1" dirty="0">
                <a:solidFill>
                  <a:srgbClr val="C00000"/>
                </a:solidFill>
                <a:latin typeface="+mn-ea"/>
                <a:ea typeface="+mn-ea"/>
              </a:rPr>
              <a:t>CA</a:t>
            </a:r>
            <a:r>
              <a:rPr lang="zh-CN" altLang="en-US" b="1" dirty="0">
                <a:solidFill>
                  <a:srgbClr val="C00000"/>
                </a:solidFill>
                <a:latin typeface="+mn-ea"/>
                <a:ea typeface="+mn-ea"/>
              </a:rPr>
              <a:t> （</a:t>
            </a:r>
            <a:r>
              <a:rPr lang="en-US" altLang="zh-CN" b="1" dirty="0">
                <a:solidFill>
                  <a:srgbClr val="C00000"/>
                </a:solidFill>
                <a:latin typeface="+mn-ea"/>
                <a:ea typeface="+mn-ea"/>
              </a:rPr>
              <a:t>Certificate Authority</a:t>
            </a:r>
            <a:r>
              <a:rPr lang="zh-CN" altLang="en-US" b="1" dirty="0">
                <a:solidFill>
                  <a:srgbClr val="C00000"/>
                </a:solidFill>
                <a:latin typeface="+mn-ea"/>
                <a:ea typeface="+mn-ea"/>
              </a:rPr>
              <a:t>）证书授权中心</a:t>
            </a:r>
            <a:r>
              <a:rPr lang="zh-CN" altLang="en-US" dirty="0">
                <a:latin typeface="+mn-ea"/>
                <a:ea typeface="+mn-ea"/>
              </a:rPr>
              <a:t>：</a:t>
            </a:r>
            <a:r>
              <a:rPr lang="en-US" altLang="zh-CN" dirty="0">
                <a:latin typeface="+mn-ea"/>
                <a:ea typeface="+mn-ea"/>
              </a:rPr>
              <a:t>CA</a:t>
            </a:r>
            <a:r>
              <a:rPr lang="zh-CN" altLang="en-US" dirty="0">
                <a:latin typeface="+mn-ea"/>
                <a:ea typeface="+mn-ea"/>
              </a:rPr>
              <a:t>中心又称</a:t>
            </a:r>
            <a:r>
              <a:rPr lang="en-US" altLang="zh-CN" dirty="0">
                <a:latin typeface="+mn-ea"/>
                <a:ea typeface="+mn-ea"/>
              </a:rPr>
              <a:t>CA</a:t>
            </a:r>
            <a:r>
              <a:rPr lang="zh-CN" altLang="en-US" dirty="0">
                <a:latin typeface="+mn-ea"/>
                <a:ea typeface="+mn-ea"/>
              </a:rPr>
              <a:t>机构，作为电子商务交易中受信任的第三方，承担公钥体系中</a:t>
            </a:r>
            <a:r>
              <a:rPr lang="zh-CN" altLang="en-US" b="1" dirty="0">
                <a:solidFill>
                  <a:srgbClr val="C00000"/>
                </a:solidFill>
                <a:latin typeface="+mn-ea"/>
                <a:ea typeface="+mn-ea"/>
              </a:rPr>
              <a:t>公钥合法性检验</a:t>
            </a:r>
            <a:r>
              <a:rPr lang="zh-CN" altLang="en-US" dirty="0">
                <a:latin typeface="+mn-ea"/>
                <a:ea typeface="+mn-ea"/>
              </a:rPr>
              <a:t>的责任</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CA</a:t>
            </a:r>
            <a:r>
              <a:rPr lang="zh-CN" altLang="en-US" dirty="0">
                <a:latin typeface="+mn-ea"/>
                <a:ea typeface="+mn-ea"/>
              </a:rPr>
              <a:t>中心为每个使用公开密钥的用户发放一个数字证书，</a:t>
            </a:r>
            <a:r>
              <a:rPr lang="zh-CN" altLang="en-US" b="1" dirty="0">
                <a:solidFill>
                  <a:srgbClr val="C00000"/>
                </a:solidFill>
                <a:latin typeface="+mn-ea"/>
                <a:ea typeface="+mn-ea"/>
              </a:rPr>
              <a:t>数字证书的作用</a:t>
            </a:r>
            <a:r>
              <a:rPr lang="zh-CN" altLang="en-US" dirty="0">
                <a:latin typeface="+mn-ea"/>
                <a:ea typeface="+mn-ea"/>
              </a:rPr>
              <a:t>是证明证书中列出的用户合法拥有证书中列出的公开密钥</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dirty="0">
                <a:latin typeface="+mn-ea"/>
                <a:ea typeface="+mn-ea"/>
              </a:rPr>
              <a:t>CA</a:t>
            </a:r>
            <a:r>
              <a:rPr lang="zh-CN" altLang="en-US" dirty="0">
                <a:latin typeface="+mn-ea"/>
                <a:ea typeface="+mn-ea"/>
              </a:rPr>
              <a:t>机构的数字签名使得攻击者不能伪造和篡改证书</a:t>
            </a:r>
            <a:endParaRPr lang="en-US" altLang="zh-CN"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b="1" dirty="0">
                <a:solidFill>
                  <a:srgbClr val="C00000"/>
                </a:solidFill>
                <a:latin typeface="+mn-ea"/>
                <a:ea typeface="+mn-ea"/>
              </a:rPr>
              <a:t>证书</a:t>
            </a:r>
            <a:r>
              <a:rPr lang="zh-CN" altLang="en-US" dirty="0">
                <a:latin typeface="+mn-ea"/>
                <a:ea typeface="+mn-ea"/>
              </a:rPr>
              <a:t>是一个经证书授权中心数字签名的包含公开密钥拥有者信息以及公开密钥的文件，证书格式通常</a:t>
            </a:r>
            <a:r>
              <a:rPr lang="zh-CN" altLang="en-US" b="1" dirty="0">
                <a:solidFill>
                  <a:srgbClr val="C00000"/>
                </a:solidFill>
                <a:latin typeface="+mn-ea"/>
                <a:ea typeface="+mn-ea"/>
              </a:rPr>
              <a:t>遵循</a:t>
            </a:r>
            <a:r>
              <a:rPr lang="en-US" altLang="zh-CN" b="1" dirty="0">
                <a:solidFill>
                  <a:srgbClr val="C00000"/>
                </a:solidFill>
                <a:latin typeface="+mn-ea"/>
                <a:ea typeface="+mn-ea"/>
              </a:rPr>
              <a:t>X.509</a:t>
            </a:r>
            <a:r>
              <a:rPr lang="zh-CN" altLang="en-US" b="1" dirty="0">
                <a:solidFill>
                  <a:srgbClr val="C00000"/>
                </a:solidFill>
                <a:latin typeface="+mn-ea"/>
                <a:ea typeface="+mn-ea"/>
              </a:rPr>
              <a:t>标准</a:t>
            </a:r>
          </a:p>
        </p:txBody>
      </p:sp>
    </p:spTree>
    <p:extLst>
      <p:ext uri="{BB962C8B-B14F-4D97-AF65-F5344CB8AC3E}">
        <p14:creationId xmlns:p14="http://schemas.microsoft.com/office/powerpoint/2010/main" val="85544150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前言：古典密码</a:t>
            </a:r>
          </a:p>
        </p:txBody>
      </p:sp>
      <p:sp>
        <p:nvSpPr>
          <p:cNvPr id="3" name="矩形 2"/>
          <p:cNvSpPr/>
          <p:nvPr/>
        </p:nvSpPr>
        <p:spPr>
          <a:xfrm>
            <a:off x="660400" y="1571760"/>
            <a:ext cx="10858500" cy="3913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828092" y="1925736"/>
            <a:ext cx="4951158" cy="631526"/>
          </a:xfrm>
          <a:prstGeom prst="roundRect">
            <a:avLst>
              <a:gd name="adj" fmla="val 0"/>
            </a:avLst>
          </a:prstGeom>
          <a:noFill/>
          <a:ln>
            <a:noFill/>
          </a:ln>
        </p:spPr>
        <p:txBody>
          <a:bodyPr wrap="square" lIns="0" tIns="0" rIns="0" bIns="0" rtlCol="0" anchor="t" anchorCtr="0">
            <a:noAutofit/>
          </a:bodyPr>
          <a:lstStyle/>
          <a:p>
            <a:pPr>
              <a:lnSpc>
                <a:spcPct val="130000"/>
              </a:lnSpc>
            </a:pPr>
            <a:r>
              <a:rPr lang="zh-CN" altLang="en-US" sz="2800" b="1" spc="300" dirty="0">
                <a:solidFill>
                  <a:schemeClr val="bg1"/>
                </a:solidFill>
                <a:latin typeface="微软雅黑" panose="020B0503020204020204" pitchFamily="34" charset="-122"/>
                <a:ea typeface="微软雅黑" panose="020B0503020204020204" pitchFamily="34" charset="-122"/>
              </a:rPr>
              <a:t>风语者（</a:t>
            </a:r>
            <a:r>
              <a:rPr lang="en-US" altLang="zh-CN" sz="2800" b="1" spc="300" dirty="0">
                <a:solidFill>
                  <a:schemeClr val="bg1"/>
                </a:solidFill>
                <a:latin typeface="微软雅黑" panose="020B0503020204020204" pitchFamily="34" charset="-122"/>
                <a:ea typeface="微软雅黑" panose="020B0503020204020204" pitchFamily="34" charset="-122"/>
              </a:rPr>
              <a:t>2002·</a:t>
            </a:r>
            <a:r>
              <a:rPr lang="zh-CN" altLang="en-US" sz="2800" b="1" spc="300" dirty="0">
                <a:solidFill>
                  <a:schemeClr val="bg1"/>
                </a:solidFill>
                <a:latin typeface="微软雅黑" panose="020B0503020204020204" pitchFamily="34" charset="-122"/>
                <a:ea typeface="微软雅黑" panose="020B0503020204020204" pitchFamily="34" charset="-122"/>
              </a:rPr>
              <a:t>吴宇森）</a:t>
            </a:r>
          </a:p>
        </p:txBody>
      </p:sp>
      <p:sp>
        <p:nvSpPr>
          <p:cNvPr id="6" name="文本框 5"/>
          <p:cNvSpPr txBox="1"/>
          <p:nvPr/>
        </p:nvSpPr>
        <p:spPr>
          <a:xfrm>
            <a:off x="6594505" y="2685852"/>
            <a:ext cx="4575145" cy="2484911"/>
          </a:xfrm>
          <a:prstGeom prst="rect">
            <a:avLst/>
          </a:prstGeom>
          <a:noFill/>
        </p:spPr>
        <p:txBody>
          <a:bodyPr wrap="square" lIns="0" tIns="0" rIns="0" bIns="0" rtlCol="0">
            <a:spAutoFit/>
          </a:bodyPr>
          <a:lstStyle/>
          <a:p>
            <a:pPr algn="just" eaLnBrk="1" hangingPunct="1">
              <a:lnSpc>
                <a:spcPct val="130000"/>
              </a:lnSpc>
            </a:pPr>
            <a:r>
              <a:rPr lang="zh-CN" altLang="en-US" dirty="0">
                <a:solidFill>
                  <a:schemeClr val="bg1"/>
                </a:solidFill>
              </a:rPr>
              <a:t>　　二战太平洋战争题材影片。风中的语言，指的是传递着无数秘密的电波。每位风语者都用</a:t>
            </a:r>
            <a:r>
              <a:rPr lang="zh-CN" altLang="en-US" b="1" dirty="0">
                <a:solidFill>
                  <a:srgbClr val="FFFF00"/>
                </a:solidFill>
              </a:rPr>
              <a:t>少数民族语言</a:t>
            </a:r>
            <a:r>
              <a:rPr lang="zh-CN" altLang="en-US" dirty="0">
                <a:solidFill>
                  <a:schemeClr val="bg1"/>
                </a:solidFill>
              </a:rPr>
              <a:t>背负着高级军事秘密。</a:t>
            </a:r>
          </a:p>
          <a:p>
            <a:pPr algn="just" eaLnBrk="1" hangingPunct="1">
              <a:lnSpc>
                <a:spcPct val="130000"/>
              </a:lnSpc>
            </a:pPr>
            <a:r>
              <a:rPr lang="zh-CN" altLang="en-US" dirty="0">
                <a:solidFill>
                  <a:schemeClr val="bg1"/>
                </a:solidFill>
              </a:rPr>
              <a:t>　　本</a:t>
            </a:r>
            <a:r>
              <a:rPr lang="en-US" altLang="zh-CN" dirty="0">
                <a:solidFill>
                  <a:schemeClr val="bg1"/>
                </a:solidFill>
              </a:rPr>
              <a:t>·</a:t>
            </a:r>
            <a:r>
              <a:rPr lang="zh-CN" altLang="en-US" dirty="0">
                <a:solidFill>
                  <a:schemeClr val="bg1"/>
                </a:solidFill>
              </a:rPr>
              <a:t>亚齐就是这样一个</a:t>
            </a:r>
            <a:r>
              <a:rPr lang="zh-CN" altLang="en-US" b="1" dirty="0">
                <a:solidFill>
                  <a:srgbClr val="FFFF00"/>
                </a:solidFill>
              </a:rPr>
              <a:t>风语者</a:t>
            </a:r>
            <a:r>
              <a:rPr lang="zh-CN" altLang="en-US" dirty="0">
                <a:solidFill>
                  <a:schemeClr val="bg1"/>
                </a:solidFill>
              </a:rPr>
              <a:t>。</a:t>
            </a:r>
            <a:r>
              <a:rPr lang="zh-CN" altLang="en-US" b="1" dirty="0">
                <a:solidFill>
                  <a:srgbClr val="FFFF00"/>
                </a:solidFill>
              </a:rPr>
              <a:t>海军陆战队员</a:t>
            </a:r>
            <a:r>
              <a:rPr lang="zh-CN" altLang="en-US" dirty="0">
                <a:solidFill>
                  <a:schemeClr val="bg1"/>
                </a:solidFill>
              </a:rPr>
              <a:t>乔</a:t>
            </a:r>
            <a:r>
              <a:rPr lang="en-US" altLang="zh-CN" dirty="0">
                <a:solidFill>
                  <a:schemeClr val="bg1"/>
                </a:solidFill>
              </a:rPr>
              <a:t>·</a:t>
            </a:r>
            <a:r>
              <a:rPr lang="zh-CN" altLang="en-US" dirty="0">
                <a:solidFill>
                  <a:schemeClr val="bg1"/>
                </a:solidFill>
              </a:rPr>
              <a:t>恩德斯奉命去保护本</a:t>
            </a:r>
            <a:r>
              <a:rPr lang="en-US" altLang="zh-CN" dirty="0">
                <a:solidFill>
                  <a:schemeClr val="bg1"/>
                </a:solidFill>
              </a:rPr>
              <a:t>·</a:t>
            </a:r>
            <a:r>
              <a:rPr lang="zh-CN" altLang="en-US" dirty="0">
                <a:solidFill>
                  <a:schemeClr val="bg1"/>
                </a:solidFill>
              </a:rPr>
              <a:t>亚齐和电波中的秘密。在举足轻重的塞班岛战役中，乔</a:t>
            </a:r>
            <a:r>
              <a:rPr lang="en-US" altLang="zh-CN" dirty="0">
                <a:solidFill>
                  <a:schemeClr val="bg1"/>
                </a:solidFill>
              </a:rPr>
              <a:t>·</a:t>
            </a:r>
            <a:r>
              <a:rPr lang="zh-CN" altLang="en-US" dirty="0">
                <a:solidFill>
                  <a:schemeClr val="bg1"/>
                </a:solidFill>
              </a:rPr>
              <a:t>恩德斯将会如何保护战友和国家秘密？</a:t>
            </a:r>
          </a:p>
        </p:txBody>
      </p:sp>
      <p:pic>
        <p:nvPicPr>
          <p:cNvPr id="9" name="Picture 3">
            <a:extLst>
              <a:ext uri="{FF2B5EF4-FFF2-40B4-BE49-F238E27FC236}">
                <a16:creationId xmlns:a16="http://schemas.microsoft.com/office/drawing/2014/main" id="{BD260168-F012-153D-8CBE-A8191F508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04" y="1570108"/>
            <a:ext cx="5312163" cy="392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等腰三角形 6"/>
          <p:cNvSpPr/>
          <p:nvPr/>
        </p:nvSpPr>
        <p:spPr>
          <a:xfrm rot="16200000" flipV="1">
            <a:off x="5958342" y="2081108"/>
            <a:ext cx="392979" cy="320783"/>
          </a:xfrm>
          <a:prstGeom prst="triangle">
            <a:avLst/>
          </a:prstGeom>
          <a:solidFill>
            <a:schemeClr val="bg1">
              <a:alpha val="82000"/>
            </a:schemeClr>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65F75DE-17DC-DAF3-3472-98BD2989000A}"/>
              </a:ext>
            </a:extLst>
          </p:cNvPr>
          <p:cNvSpPr>
            <a:spLocks noChangeArrowheads="1"/>
          </p:cNvSpPr>
          <p:nvPr/>
        </p:nvSpPr>
        <p:spPr bwMode="auto">
          <a:xfrm>
            <a:off x="3423941" y="6371608"/>
            <a:ext cx="7756423" cy="400110"/>
          </a:xfrm>
          <a:prstGeom prst="rect">
            <a:avLst/>
          </a:prstGeom>
          <a:noFill/>
          <a:ln w="9525">
            <a:noFill/>
            <a:miter lim="800000"/>
            <a:headEnd/>
            <a:tailEnd/>
          </a:ln>
        </p:spPr>
        <p:txBody>
          <a:bodyPr wrap="square">
            <a:spAutoFit/>
          </a:bodyPr>
          <a:lstStyle/>
          <a:p>
            <a:pPr algn="ctr"/>
            <a:r>
              <a:rPr kumimoji="1" lang="zh-CN" altLang="en-US" sz="2000" b="1" dirty="0">
                <a:solidFill>
                  <a:schemeClr val="accent1"/>
                </a:solidFill>
                <a:ea typeface="Heiti SC Light" charset="-122"/>
              </a:rPr>
              <a:t>话说，如果信息时代也这么传递信息，可太麻烦、太不安全了</a:t>
            </a:r>
          </a:p>
        </p:txBody>
      </p:sp>
    </p:spTree>
    <p:extLst>
      <p:ext uri="{BB962C8B-B14F-4D97-AF65-F5344CB8AC3E}">
        <p14:creationId xmlns:p14="http://schemas.microsoft.com/office/powerpoint/2010/main" val="4734765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5267977" y="1381942"/>
            <a:ext cx="6749218" cy="4755333"/>
            <a:chOff x="5629927" y="1553392"/>
            <a:chExt cx="6749218" cy="4755333"/>
          </a:xfrm>
        </p:grpSpPr>
        <p:sp>
          <p:nvSpPr>
            <p:cNvPr id="34" name="文本占位符 11"/>
            <p:cNvSpPr txBox="1"/>
            <p:nvPr/>
          </p:nvSpPr>
          <p:spPr>
            <a:xfrm>
              <a:off x="6909170" y="4034115"/>
              <a:ext cx="4190733"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5</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7" name="文本占位符 12"/>
            <p:cNvSpPr txBox="1"/>
            <p:nvPr/>
          </p:nvSpPr>
          <p:spPr>
            <a:xfrm>
              <a:off x="5629927" y="3031304"/>
              <a:ext cx="6749218" cy="795391"/>
            </a:xfrm>
            <a:prstGeom prst="rect">
              <a:avLst/>
            </a:prstGeom>
          </p:spPr>
          <p:txBody>
            <a:bodyPr vert="horz" lIns="0" tIns="0" rIns="0" bIns="0" rtlCol="0" anchor="ctr">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问题</a:t>
              </a:r>
              <a:r>
                <a:rPr kumimoji="0" lang="en-US" altLang="zh-CN"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5</a:t>
              </a: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：数字签名中消息过长怎么办？</a:t>
              </a:r>
            </a:p>
          </p:txBody>
        </p:sp>
        <p:sp>
          <p:nvSpPr>
            <p:cNvPr id="38" name="books-group_25777"/>
            <p:cNvSpPr>
              <a:spLocks noChangeAspect="1"/>
            </p:cNvSpPr>
            <p:nvPr/>
          </p:nvSpPr>
          <p:spPr bwMode="auto">
            <a:xfrm>
              <a:off x="8294905" y="1553392"/>
              <a:ext cx="1419262" cy="1018642"/>
            </a:xfrm>
            <a:custGeom>
              <a:avLst/>
              <a:gdLst>
                <a:gd name="T0" fmla="*/ 520 w 3958"/>
                <a:gd name="T1" fmla="*/ 1816 h 2845"/>
                <a:gd name="T2" fmla="*/ 600 w 3958"/>
                <a:gd name="T3" fmla="*/ 1832 h 2845"/>
                <a:gd name="T4" fmla="*/ 1800 w 3958"/>
                <a:gd name="T5" fmla="*/ 1326 h 2845"/>
                <a:gd name="T6" fmla="*/ 894 w 3958"/>
                <a:gd name="T7" fmla="*/ 1890 h 2845"/>
                <a:gd name="T8" fmla="*/ 860 w 3958"/>
                <a:gd name="T9" fmla="*/ 1952 h 2845"/>
                <a:gd name="T10" fmla="*/ 860 w 3958"/>
                <a:gd name="T11" fmla="*/ 2463 h 2845"/>
                <a:gd name="T12" fmla="*/ 901 w 3958"/>
                <a:gd name="T13" fmla="*/ 2713 h 2845"/>
                <a:gd name="T14" fmla="*/ 1060 w 3958"/>
                <a:gd name="T15" fmla="*/ 2837 h 2845"/>
                <a:gd name="T16" fmla="*/ 1198 w 3958"/>
                <a:gd name="T17" fmla="*/ 2771 h 2845"/>
                <a:gd name="T18" fmla="*/ 1371 w 3958"/>
                <a:gd name="T19" fmla="*/ 2603 h 2845"/>
                <a:gd name="T20" fmla="*/ 1624 w 3958"/>
                <a:gd name="T21" fmla="*/ 2779 h 2845"/>
                <a:gd name="T22" fmla="*/ 1844 w 3958"/>
                <a:gd name="T23" fmla="*/ 2845 h 2845"/>
                <a:gd name="T24" fmla="*/ 2296 w 3958"/>
                <a:gd name="T25" fmla="*/ 2591 h 2845"/>
                <a:gd name="T26" fmla="*/ 3851 w 3958"/>
                <a:gd name="T27" fmla="*/ 396 h 2845"/>
                <a:gd name="T28" fmla="*/ 3920 w 3958"/>
                <a:gd name="T29" fmla="*/ 95 h 2845"/>
                <a:gd name="T30" fmla="*/ 3730 w 3958"/>
                <a:gd name="T31" fmla="*/ 0 h 2845"/>
                <a:gd name="T32" fmla="*/ 3592 w 3958"/>
                <a:gd name="T33" fmla="*/ 20 h 2845"/>
                <a:gd name="T34" fmla="*/ 307 w 3958"/>
                <a:gd name="T35" fmla="*/ 859 h 2845"/>
                <a:gd name="T36" fmla="*/ 31 w 3958"/>
                <a:gd name="T37" fmla="*/ 1089 h 2845"/>
                <a:gd name="T38" fmla="*/ 146 w 3958"/>
                <a:gd name="T39" fmla="*/ 1429 h 2845"/>
                <a:gd name="T40" fmla="*/ 520 w 3958"/>
                <a:gd name="T41" fmla="*/ 1816 h 2845"/>
                <a:gd name="T42" fmla="*/ 171 w 3958"/>
                <a:gd name="T43" fmla="*/ 1128 h 2845"/>
                <a:gd name="T44" fmla="*/ 343 w 3958"/>
                <a:gd name="T45" fmla="*/ 1000 h 2845"/>
                <a:gd name="T46" fmla="*/ 3628 w 3958"/>
                <a:gd name="T47" fmla="*/ 160 h 2845"/>
                <a:gd name="T48" fmla="*/ 3791 w 3958"/>
                <a:gd name="T49" fmla="*/ 162 h 2845"/>
                <a:gd name="T50" fmla="*/ 3733 w 3958"/>
                <a:gd name="T51" fmla="*/ 312 h 2845"/>
                <a:gd name="T52" fmla="*/ 2177 w 3958"/>
                <a:gd name="T53" fmla="*/ 2507 h 2845"/>
                <a:gd name="T54" fmla="*/ 1844 w 3958"/>
                <a:gd name="T55" fmla="*/ 2700 h 2845"/>
                <a:gd name="T56" fmla="*/ 1707 w 3958"/>
                <a:gd name="T57" fmla="*/ 2659 h 2845"/>
                <a:gd name="T58" fmla="*/ 1404 w 3958"/>
                <a:gd name="T59" fmla="*/ 2450 h 2845"/>
                <a:gd name="T60" fmla="*/ 1363 w 3958"/>
                <a:gd name="T61" fmla="*/ 2437 h 2845"/>
                <a:gd name="T62" fmla="*/ 1312 w 3958"/>
                <a:gd name="T63" fmla="*/ 2458 h 2845"/>
                <a:gd name="T64" fmla="*/ 1097 w 3958"/>
                <a:gd name="T65" fmla="*/ 2667 h 2845"/>
                <a:gd name="T66" fmla="*/ 1060 w 3958"/>
                <a:gd name="T67" fmla="*/ 2692 h 2845"/>
                <a:gd name="T68" fmla="*/ 1005 w 3958"/>
                <a:gd name="T69" fmla="*/ 2463 h 2845"/>
                <a:gd name="T70" fmla="*/ 1005 w 3958"/>
                <a:gd name="T71" fmla="*/ 1992 h 2845"/>
                <a:gd name="T72" fmla="*/ 2656 w 3958"/>
                <a:gd name="T73" fmla="*/ 963 h 2845"/>
                <a:gd name="T74" fmla="*/ 2682 w 3958"/>
                <a:gd name="T75" fmla="*/ 868 h 2845"/>
                <a:gd name="T76" fmla="*/ 2590 w 3958"/>
                <a:gd name="T77" fmla="*/ 835 h 2845"/>
                <a:gd name="T78" fmla="*/ 590 w 3958"/>
                <a:gd name="T79" fmla="*/ 1679 h 2845"/>
                <a:gd name="T80" fmla="*/ 250 w 3958"/>
                <a:gd name="T81" fmla="*/ 1328 h 2845"/>
                <a:gd name="T82" fmla="*/ 171 w 3958"/>
                <a:gd name="T83" fmla="*/ 1128 h 2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58" h="2845">
                  <a:moveTo>
                    <a:pt x="520" y="1816"/>
                  </a:moveTo>
                  <a:cubicBezTo>
                    <a:pt x="541" y="1837"/>
                    <a:pt x="573" y="1844"/>
                    <a:pt x="600" y="1832"/>
                  </a:cubicBezTo>
                  <a:lnTo>
                    <a:pt x="1800" y="1326"/>
                  </a:lnTo>
                  <a:lnTo>
                    <a:pt x="894" y="1890"/>
                  </a:lnTo>
                  <a:cubicBezTo>
                    <a:pt x="873" y="1903"/>
                    <a:pt x="860" y="1926"/>
                    <a:pt x="860" y="1952"/>
                  </a:cubicBezTo>
                  <a:lnTo>
                    <a:pt x="860" y="2463"/>
                  </a:lnTo>
                  <a:cubicBezTo>
                    <a:pt x="860" y="2564"/>
                    <a:pt x="874" y="2651"/>
                    <a:pt x="901" y="2713"/>
                  </a:cubicBezTo>
                  <a:cubicBezTo>
                    <a:pt x="948" y="2821"/>
                    <a:pt x="1020" y="2837"/>
                    <a:pt x="1060" y="2837"/>
                  </a:cubicBezTo>
                  <a:cubicBezTo>
                    <a:pt x="1107" y="2837"/>
                    <a:pt x="1153" y="2815"/>
                    <a:pt x="1198" y="2771"/>
                  </a:cubicBezTo>
                  <a:lnTo>
                    <a:pt x="1371" y="2603"/>
                  </a:lnTo>
                  <a:lnTo>
                    <a:pt x="1624" y="2779"/>
                  </a:lnTo>
                  <a:cubicBezTo>
                    <a:pt x="1687" y="2822"/>
                    <a:pt x="1763" y="2845"/>
                    <a:pt x="1844" y="2845"/>
                  </a:cubicBezTo>
                  <a:cubicBezTo>
                    <a:pt x="2011" y="2845"/>
                    <a:pt x="2184" y="2748"/>
                    <a:pt x="2296" y="2591"/>
                  </a:cubicBezTo>
                  <a:lnTo>
                    <a:pt x="3851" y="396"/>
                  </a:lnTo>
                  <a:cubicBezTo>
                    <a:pt x="3958" y="245"/>
                    <a:pt x="3948" y="149"/>
                    <a:pt x="3920" y="95"/>
                  </a:cubicBezTo>
                  <a:cubicBezTo>
                    <a:pt x="3901" y="60"/>
                    <a:pt x="3852" y="0"/>
                    <a:pt x="3730" y="0"/>
                  </a:cubicBezTo>
                  <a:cubicBezTo>
                    <a:pt x="3689" y="0"/>
                    <a:pt x="3643" y="7"/>
                    <a:pt x="3592" y="20"/>
                  </a:cubicBezTo>
                  <a:lnTo>
                    <a:pt x="307" y="859"/>
                  </a:lnTo>
                  <a:cubicBezTo>
                    <a:pt x="161" y="896"/>
                    <a:pt x="63" y="978"/>
                    <a:pt x="31" y="1089"/>
                  </a:cubicBezTo>
                  <a:cubicBezTo>
                    <a:pt x="0" y="1200"/>
                    <a:pt x="41" y="1320"/>
                    <a:pt x="146" y="1429"/>
                  </a:cubicBezTo>
                  <a:lnTo>
                    <a:pt x="520" y="1816"/>
                  </a:lnTo>
                  <a:close/>
                  <a:moveTo>
                    <a:pt x="171" y="1128"/>
                  </a:moveTo>
                  <a:cubicBezTo>
                    <a:pt x="188" y="1069"/>
                    <a:pt x="249" y="1024"/>
                    <a:pt x="343" y="1000"/>
                  </a:cubicBezTo>
                  <a:lnTo>
                    <a:pt x="3628" y="160"/>
                  </a:lnTo>
                  <a:cubicBezTo>
                    <a:pt x="3716" y="138"/>
                    <a:pt x="3783" y="147"/>
                    <a:pt x="3791" y="162"/>
                  </a:cubicBezTo>
                  <a:cubicBezTo>
                    <a:pt x="3798" y="175"/>
                    <a:pt x="3795" y="224"/>
                    <a:pt x="3733" y="312"/>
                  </a:cubicBezTo>
                  <a:lnTo>
                    <a:pt x="2177" y="2507"/>
                  </a:lnTo>
                  <a:cubicBezTo>
                    <a:pt x="2093" y="2626"/>
                    <a:pt x="1965" y="2700"/>
                    <a:pt x="1844" y="2700"/>
                  </a:cubicBezTo>
                  <a:cubicBezTo>
                    <a:pt x="1792" y="2700"/>
                    <a:pt x="1746" y="2687"/>
                    <a:pt x="1707" y="2659"/>
                  </a:cubicBezTo>
                  <a:lnTo>
                    <a:pt x="1404" y="2450"/>
                  </a:lnTo>
                  <a:cubicBezTo>
                    <a:pt x="1392" y="2441"/>
                    <a:pt x="1377" y="2437"/>
                    <a:pt x="1363" y="2437"/>
                  </a:cubicBezTo>
                  <a:cubicBezTo>
                    <a:pt x="1345" y="2437"/>
                    <a:pt x="1326" y="2444"/>
                    <a:pt x="1312" y="2458"/>
                  </a:cubicBezTo>
                  <a:lnTo>
                    <a:pt x="1097" y="2667"/>
                  </a:lnTo>
                  <a:cubicBezTo>
                    <a:pt x="1072" y="2691"/>
                    <a:pt x="1060" y="2691"/>
                    <a:pt x="1060" y="2692"/>
                  </a:cubicBezTo>
                  <a:cubicBezTo>
                    <a:pt x="1046" y="2687"/>
                    <a:pt x="1005" y="2623"/>
                    <a:pt x="1005" y="2463"/>
                  </a:cubicBezTo>
                  <a:lnTo>
                    <a:pt x="1005" y="1992"/>
                  </a:lnTo>
                  <a:lnTo>
                    <a:pt x="2656" y="963"/>
                  </a:lnTo>
                  <a:cubicBezTo>
                    <a:pt x="2688" y="943"/>
                    <a:pt x="2700" y="902"/>
                    <a:pt x="2682" y="868"/>
                  </a:cubicBezTo>
                  <a:cubicBezTo>
                    <a:pt x="2665" y="834"/>
                    <a:pt x="2624" y="820"/>
                    <a:pt x="2590" y="835"/>
                  </a:cubicBezTo>
                  <a:lnTo>
                    <a:pt x="590" y="1679"/>
                  </a:lnTo>
                  <a:lnTo>
                    <a:pt x="250" y="1328"/>
                  </a:lnTo>
                  <a:cubicBezTo>
                    <a:pt x="182" y="1258"/>
                    <a:pt x="154" y="1187"/>
                    <a:pt x="171" y="1128"/>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39" name="组合 38"/>
            <p:cNvGrpSpPr/>
            <p:nvPr/>
          </p:nvGrpSpPr>
          <p:grpSpPr>
            <a:xfrm>
              <a:off x="8398147" y="6153823"/>
              <a:ext cx="1001207" cy="154902"/>
              <a:chOff x="7957225" y="6063574"/>
              <a:chExt cx="1508992" cy="233464"/>
            </a:xfrm>
          </p:grpSpPr>
          <p:sp>
            <p:nvSpPr>
              <p:cNvPr id="40" name="椭圆 39"/>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椭圆 40"/>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userDrawn="1"/>
            </p:nvSpPr>
            <p:spPr>
              <a:xfrm>
                <a:off x="9232753"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zh-CN" altLang="en-US" dirty="0"/>
              <a:t>公钥认证的典型场景</a:t>
            </a:r>
          </a:p>
        </p:txBody>
      </p:sp>
      <p:sp>
        <p:nvSpPr>
          <p:cNvPr id="7" name="文本框 6">
            <a:extLst>
              <a:ext uri="{FF2B5EF4-FFF2-40B4-BE49-F238E27FC236}">
                <a16:creationId xmlns:a16="http://schemas.microsoft.com/office/drawing/2014/main" id="{D57CB0B9-F2A1-2D10-ED0E-2FFD31F7C403}"/>
              </a:ext>
            </a:extLst>
          </p:cNvPr>
          <p:cNvSpPr txBox="1"/>
          <p:nvPr/>
        </p:nvSpPr>
        <p:spPr>
          <a:xfrm>
            <a:off x="692827" y="1161882"/>
            <a:ext cx="5158662" cy="4708981"/>
          </a:xfrm>
          <a:prstGeom prst="rect">
            <a:avLst/>
          </a:prstGeom>
          <a:noFill/>
        </p:spPr>
        <p:txBody>
          <a:bodyPr wrap="square" rtlCol="0">
            <a:spAutoFit/>
          </a:bodyPr>
          <a:lstStyle/>
          <a:p>
            <a:pPr algn="just" eaLnBrk="1">
              <a:spcBef>
                <a:spcPts val="600"/>
              </a:spcBef>
              <a:spcAft>
                <a:spcPts val="600"/>
              </a:spcAft>
              <a:buClr>
                <a:schemeClr val="tx2"/>
              </a:buClr>
            </a:pPr>
            <a:r>
              <a:rPr lang="zh-CN" altLang="en-US" sz="2000" dirty="0">
                <a:latin typeface="+mn-ea"/>
                <a:ea typeface="+mn-ea"/>
              </a:rPr>
              <a:t>公钥认证的一般步骤：</a:t>
            </a:r>
            <a:endParaRPr lang="en-US" altLang="zh-CN" sz="2000" dirty="0">
              <a:latin typeface="+mn-ea"/>
              <a:ea typeface="+mn-ea"/>
            </a:endParaRPr>
          </a:p>
          <a:p>
            <a:pPr marL="342900" indent="-342900" algn="just" eaLnBrk="1">
              <a:spcBef>
                <a:spcPts val="600"/>
              </a:spcBef>
              <a:spcAft>
                <a:spcPts val="600"/>
              </a:spcAft>
              <a:buClr>
                <a:schemeClr val="tx2"/>
              </a:buClr>
              <a:buFont typeface="+mj-lt"/>
              <a:buAutoNum type="arabicPeriod"/>
            </a:pPr>
            <a:r>
              <a:rPr lang="zh-CN" altLang="en-US" sz="2000" dirty="0">
                <a:latin typeface="+mn-ea"/>
                <a:ea typeface="+mn-ea"/>
              </a:rPr>
              <a:t>准备待认证的消息，包括：</a:t>
            </a:r>
            <a:r>
              <a:rPr lang="zh-CN" altLang="en-US" sz="2000" b="1" dirty="0">
                <a:solidFill>
                  <a:srgbClr val="C00000"/>
                </a:solidFill>
                <a:latin typeface="+mn-ea"/>
                <a:ea typeface="+mn-ea"/>
              </a:rPr>
              <a:t>消息内容</a:t>
            </a:r>
            <a:r>
              <a:rPr lang="zh-CN" altLang="en-US" sz="2000" dirty="0">
                <a:latin typeface="+mn-ea"/>
                <a:ea typeface="+mn-ea"/>
              </a:rPr>
              <a:t>、发送者的</a:t>
            </a:r>
            <a:r>
              <a:rPr lang="en-US" altLang="zh-CN" sz="2000" dirty="0">
                <a:latin typeface="+mn-ea"/>
                <a:ea typeface="+mn-ea"/>
              </a:rPr>
              <a:t>ID</a:t>
            </a:r>
            <a:r>
              <a:rPr lang="zh-CN" altLang="en-US" sz="2000" dirty="0">
                <a:latin typeface="+mn-ea"/>
                <a:ea typeface="+mn-ea"/>
              </a:rPr>
              <a:t>、发送者的公钥、</a:t>
            </a:r>
            <a:r>
              <a:rPr lang="zh-CN" altLang="en-US" sz="2000" b="1" dirty="0">
                <a:solidFill>
                  <a:srgbClr val="C00000"/>
                </a:solidFill>
                <a:latin typeface="+mn-ea"/>
                <a:ea typeface="+mn-ea"/>
              </a:rPr>
              <a:t>时间戳</a:t>
            </a:r>
            <a:r>
              <a:rPr lang="zh-CN" altLang="en-US" sz="2000" dirty="0">
                <a:latin typeface="+mn-ea"/>
                <a:ea typeface="+mn-ea"/>
              </a:rPr>
              <a:t>等</a:t>
            </a:r>
          </a:p>
          <a:p>
            <a:pPr marL="342900" indent="-342900" algn="just" eaLnBrk="1">
              <a:spcBef>
                <a:spcPts val="600"/>
              </a:spcBef>
              <a:spcAft>
                <a:spcPts val="600"/>
              </a:spcAft>
              <a:buClr>
                <a:schemeClr val="tx2"/>
              </a:buClr>
              <a:buFont typeface="+mj-lt"/>
              <a:buAutoNum type="arabicPeriod"/>
            </a:pPr>
            <a:r>
              <a:rPr lang="zh-CN" altLang="en-US" sz="2000" dirty="0">
                <a:latin typeface="+mn-ea"/>
                <a:ea typeface="+mn-ea"/>
              </a:rPr>
              <a:t>用</a:t>
            </a:r>
            <a:r>
              <a:rPr lang="en-US" altLang="zh-CN" sz="2000" dirty="0">
                <a:latin typeface="+mn-ea"/>
                <a:ea typeface="+mn-ea"/>
              </a:rPr>
              <a:t>Hash</a:t>
            </a:r>
            <a:r>
              <a:rPr lang="zh-CN" altLang="en-US" sz="2000" dirty="0">
                <a:latin typeface="+mn-ea"/>
                <a:ea typeface="+mn-ea"/>
              </a:rPr>
              <a:t>函数对消息进行</a:t>
            </a:r>
            <a:r>
              <a:rPr lang="zh-CN" altLang="en-US" sz="2000" b="1" dirty="0">
                <a:solidFill>
                  <a:srgbClr val="C00000"/>
                </a:solidFill>
                <a:latin typeface="+mn-ea"/>
                <a:ea typeface="+mn-ea"/>
              </a:rPr>
              <a:t>压缩</a:t>
            </a:r>
          </a:p>
          <a:p>
            <a:pPr marL="342900" indent="-342900" algn="just" eaLnBrk="1">
              <a:spcBef>
                <a:spcPts val="600"/>
              </a:spcBef>
              <a:spcAft>
                <a:spcPts val="600"/>
              </a:spcAft>
              <a:buClr>
                <a:schemeClr val="tx2"/>
              </a:buClr>
              <a:buFont typeface="+mj-lt"/>
              <a:buAutoNum type="arabicPeriod"/>
            </a:pPr>
            <a:r>
              <a:rPr lang="zh-CN" altLang="en-US" sz="2000" dirty="0">
                <a:latin typeface="+mn-ea"/>
                <a:ea typeface="+mn-ea"/>
              </a:rPr>
              <a:t>用发送者的私钥进行签名</a:t>
            </a:r>
          </a:p>
          <a:p>
            <a:pPr marL="342900" indent="-342900" algn="just" eaLnBrk="1">
              <a:spcBef>
                <a:spcPts val="600"/>
              </a:spcBef>
              <a:spcAft>
                <a:spcPts val="600"/>
              </a:spcAft>
              <a:buClr>
                <a:schemeClr val="tx2"/>
              </a:buClr>
              <a:buFont typeface="+mj-lt"/>
              <a:buAutoNum type="arabicPeriod"/>
            </a:pPr>
            <a:r>
              <a:rPr lang="zh-CN" altLang="en-US" sz="2000" dirty="0">
                <a:latin typeface="+mn-ea"/>
                <a:ea typeface="+mn-ea"/>
              </a:rPr>
              <a:t>将</a:t>
            </a:r>
            <a:r>
              <a:rPr lang="zh-CN" altLang="en-US" sz="2000" b="1" dirty="0">
                <a:solidFill>
                  <a:srgbClr val="C00000"/>
                </a:solidFill>
                <a:latin typeface="+mn-ea"/>
                <a:ea typeface="+mn-ea"/>
              </a:rPr>
              <a:t>签名附在消息后面</a:t>
            </a:r>
            <a:r>
              <a:rPr lang="zh-CN" altLang="en-US" sz="2000" dirty="0">
                <a:latin typeface="+mn-ea"/>
                <a:ea typeface="+mn-ea"/>
              </a:rPr>
              <a:t>，构成带签名的消息</a:t>
            </a:r>
            <a:endParaRPr lang="en-US" altLang="zh-CN" sz="2000" dirty="0">
              <a:latin typeface="+mn-ea"/>
              <a:ea typeface="+mn-ea"/>
            </a:endParaRPr>
          </a:p>
          <a:p>
            <a:pPr algn="just" eaLnBrk="1">
              <a:spcBef>
                <a:spcPts val="600"/>
              </a:spcBef>
              <a:spcAft>
                <a:spcPts val="600"/>
              </a:spcAft>
              <a:buClr>
                <a:schemeClr val="tx2"/>
              </a:buClr>
            </a:pPr>
            <a:r>
              <a:rPr lang="zh-CN" altLang="en-US" sz="2000" dirty="0">
                <a:latin typeface="+mn-ea"/>
                <a:ea typeface="+mn-ea"/>
              </a:rPr>
              <a:t>注：</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实际中，消息内容可能很长</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不能将发送者的</a:t>
            </a:r>
            <a:r>
              <a:rPr lang="en-US" altLang="zh-CN" sz="2000" dirty="0">
                <a:latin typeface="+mn-ea"/>
                <a:ea typeface="+mn-ea"/>
              </a:rPr>
              <a:t>ID</a:t>
            </a:r>
            <a:r>
              <a:rPr lang="zh-CN" altLang="en-US" sz="2000" dirty="0">
                <a:latin typeface="+mn-ea"/>
                <a:ea typeface="+mn-ea"/>
              </a:rPr>
              <a:t>、发送者的公钥等信息放在签名外面</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时间戳是为了防止某些重放攻击</a:t>
            </a:r>
          </a:p>
        </p:txBody>
      </p:sp>
      <p:grpSp>
        <p:nvGrpSpPr>
          <p:cNvPr id="11" name="组合 10">
            <a:extLst>
              <a:ext uri="{FF2B5EF4-FFF2-40B4-BE49-F238E27FC236}">
                <a16:creationId xmlns:a16="http://schemas.microsoft.com/office/drawing/2014/main" id="{AF4098D9-A998-3289-C522-EA08EB5294A9}"/>
              </a:ext>
            </a:extLst>
          </p:cNvPr>
          <p:cNvGrpSpPr/>
          <p:nvPr/>
        </p:nvGrpSpPr>
        <p:grpSpPr>
          <a:xfrm>
            <a:off x="5962890" y="970313"/>
            <a:ext cx="5796535" cy="5218731"/>
            <a:chOff x="5962890" y="970313"/>
            <a:chExt cx="5796535" cy="5218731"/>
          </a:xfrm>
        </p:grpSpPr>
        <p:pic>
          <p:nvPicPr>
            <p:cNvPr id="4" name="Picture 4">
              <a:extLst>
                <a:ext uri="{FF2B5EF4-FFF2-40B4-BE49-F238E27FC236}">
                  <a16:creationId xmlns:a16="http://schemas.microsoft.com/office/drawing/2014/main" id="{B9F081F1-6F48-7ADC-0F95-A0883933014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898" t="16109" r="9265" b="30426"/>
            <a:stretch>
              <a:fillRect/>
            </a:stretch>
          </p:blipFill>
          <p:spPr bwMode="auto">
            <a:xfrm>
              <a:off x="5962890" y="970313"/>
              <a:ext cx="5796535" cy="521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4">
              <a:extLst>
                <a:ext uri="{FF2B5EF4-FFF2-40B4-BE49-F238E27FC236}">
                  <a16:creationId xmlns:a16="http://schemas.microsoft.com/office/drawing/2014/main" id="{9F865AC4-F340-14B2-D912-05C1D121F91C}"/>
                </a:ext>
              </a:extLst>
            </p:cNvPr>
            <p:cNvSpPr txBox="1">
              <a:spLocks noChangeArrowheads="1"/>
            </p:cNvSpPr>
            <p:nvPr/>
          </p:nvSpPr>
          <p:spPr bwMode="auto">
            <a:xfrm>
              <a:off x="9445422" y="1676502"/>
              <a:ext cx="1090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ts val="1200"/>
                </a:spcBef>
                <a:buSzTx/>
                <a:buNone/>
              </a:pPr>
              <a:r>
                <a:rPr lang="en-US" altLang="zh-CN" sz="2000" b="1" dirty="0">
                  <a:solidFill>
                    <a:srgbClr val="C00000"/>
                  </a:solidFill>
                  <a:latin typeface="黑体" panose="02010609060101010101" pitchFamily="49" charset="-122"/>
                  <a:ea typeface="黑体" panose="02010609060101010101" pitchFamily="49" charset="-122"/>
                  <a:cs typeface="Arial" panose="020B0604020202020204" pitchFamily="34" charset="0"/>
                </a:rPr>
                <a:t>256</a:t>
              </a:r>
              <a:r>
                <a:rPr lang="zh-CN" altLang="en-US" sz="2000" b="1" dirty="0">
                  <a:solidFill>
                    <a:srgbClr val="C00000"/>
                  </a:solidFill>
                  <a:latin typeface="黑体" panose="02010609060101010101" pitchFamily="49" charset="-122"/>
                  <a:ea typeface="黑体" panose="02010609060101010101" pitchFamily="49" charset="-122"/>
                  <a:cs typeface="Arial" panose="020B0604020202020204" pitchFamily="34" charset="0"/>
                </a:rPr>
                <a:t>比特</a:t>
              </a:r>
            </a:p>
          </p:txBody>
        </p:sp>
        <p:sp>
          <p:nvSpPr>
            <p:cNvPr id="9" name="TextBox 14">
              <a:extLst>
                <a:ext uri="{FF2B5EF4-FFF2-40B4-BE49-F238E27FC236}">
                  <a16:creationId xmlns:a16="http://schemas.microsoft.com/office/drawing/2014/main" id="{2B236200-83EA-073C-BA49-C5CA28FDDEB5}"/>
                </a:ext>
              </a:extLst>
            </p:cNvPr>
            <p:cNvSpPr txBox="1">
              <a:spLocks noChangeArrowheads="1"/>
            </p:cNvSpPr>
            <p:nvPr/>
          </p:nvSpPr>
          <p:spPr bwMode="auto">
            <a:xfrm>
              <a:off x="9445422" y="5235628"/>
              <a:ext cx="1090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ts val="1200"/>
                </a:spcBef>
                <a:buSzTx/>
                <a:buNone/>
              </a:pPr>
              <a:r>
                <a:rPr lang="en-US" altLang="zh-CN" sz="2000" b="1" dirty="0">
                  <a:solidFill>
                    <a:srgbClr val="C00000"/>
                  </a:solidFill>
                  <a:latin typeface="黑体" panose="02010609060101010101" pitchFamily="49" charset="-122"/>
                  <a:ea typeface="黑体" panose="02010609060101010101" pitchFamily="49" charset="-122"/>
                  <a:cs typeface="Arial" panose="020B0604020202020204" pitchFamily="34" charset="0"/>
                </a:rPr>
                <a:t>256</a:t>
              </a:r>
              <a:r>
                <a:rPr lang="zh-CN" altLang="en-US" sz="2000" b="1" dirty="0">
                  <a:solidFill>
                    <a:srgbClr val="C00000"/>
                  </a:solidFill>
                  <a:latin typeface="黑体" panose="02010609060101010101" pitchFamily="49" charset="-122"/>
                  <a:ea typeface="黑体" panose="02010609060101010101" pitchFamily="49" charset="-122"/>
                  <a:cs typeface="Arial" panose="020B0604020202020204" pitchFamily="34" charset="0"/>
                </a:rPr>
                <a:t>比特</a:t>
              </a:r>
            </a:p>
          </p:txBody>
        </p:sp>
        <p:sp>
          <p:nvSpPr>
            <p:cNvPr id="10" name="TextBox 14">
              <a:extLst>
                <a:ext uri="{FF2B5EF4-FFF2-40B4-BE49-F238E27FC236}">
                  <a16:creationId xmlns:a16="http://schemas.microsoft.com/office/drawing/2014/main" id="{690F9C6E-D57E-775E-8A6C-855431F5B81F}"/>
                </a:ext>
              </a:extLst>
            </p:cNvPr>
            <p:cNvSpPr txBox="1">
              <a:spLocks noChangeArrowheads="1"/>
            </p:cNvSpPr>
            <p:nvPr/>
          </p:nvSpPr>
          <p:spPr bwMode="auto">
            <a:xfrm>
              <a:off x="6534802" y="1816030"/>
              <a:ext cx="7008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ts val="0"/>
                </a:spcBef>
                <a:buSzTx/>
                <a:buNone/>
              </a:pPr>
              <a:r>
                <a:rPr lang="zh-CN" altLang="en-US" sz="2000" b="1" dirty="0">
                  <a:solidFill>
                    <a:srgbClr val="C00000"/>
                  </a:solidFill>
                  <a:latin typeface="黑体" panose="02010609060101010101" pitchFamily="49" charset="-122"/>
                  <a:ea typeface="黑体" panose="02010609060101010101" pitchFamily="49" charset="-122"/>
                  <a:cs typeface="Arial" panose="020B0604020202020204" pitchFamily="34" charset="0"/>
                </a:rPr>
                <a:t>任意</a:t>
              </a:r>
              <a:endParaRPr lang="en-US" altLang="zh-CN" sz="2000" b="1" dirty="0">
                <a:solidFill>
                  <a:srgbClr val="C00000"/>
                </a:solidFill>
                <a:latin typeface="黑体" panose="02010609060101010101" pitchFamily="49" charset="-122"/>
                <a:ea typeface="黑体" panose="02010609060101010101" pitchFamily="49" charset="-122"/>
                <a:cs typeface="Arial" panose="020B0604020202020204" pitchFamily="34" charset="0"/>
              </a:endParaRPr>
            </a:p>
            <a:p>
              <a:pPr algn="ctr">
                <a:spcBef>
                  <a:spcPts val="0"/>
                </a:spcBef>
                <a:buSzTx/>
                <a:buNone/>
              </a:pPr>
              <a:r>
                <a:rPr lang="zh-CN" altLang="en-US" sz="2000" b="1" dirty="0">
                  <a:solidFill>
                    <a:srgbClr val="C00000"/>
                  </a:solidFill>
                  <a:latin typeface="黑体" panose="02010609060101010101" pitchFamily="49" charset="-122"/>
                  <a:ea typeface="黑体" panose="02010609060101010101" pitchFamily="49" charset="-122"/>
                  <a:cs typeface="Arial" panose="020B0604020202020204" pitchFamily="34" charset="0"/>
                </a:rPr>
                <a:t>长度</a:t>
              </a:r>
            </a:p>
          </p:txBody>
        </p:sp>
      </p:grpSp>
    </p:spTree>
    <p:extLst>
      <p:ext uri="{BB962C8B-B14F-4D97-AF65-F5344CB8AC3E}">
        <p14:creationId xmlns:p14="http://schemas.microsoft.com/office/powerpoint/2010/main" val="423689076"/>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en-US" altLang="zh-CN" dirty="0"/>
              <a:t>Hash</a:t>
            </a:r>
            <a:r>
              <a:rPr lang="zh-CN" altLang="en-US" dirty="0"/>
              <a:t>函数（</a:t>
            </a:r>
            <a:r>
              <a:rPr lang="zh-CN" altLang="en-US" sz="2800" dirty="0">
                <a:latin typeface="+mn-ea"/>
                <a:ea typeface="+mn-ea"/>
              </a:rPr>
              <a:t>杂凑函数、散列函数、哈希函数</a:t>
            </a:r>
            <a:r>
              <a:rPr lang="zh-CN" altLang="en-US" dirty="0"/>
              <a:t>）</a:t>
            </a:r>
          </a:p>
        </p:txBody>
      </p:sp>
      <p:sp>
        <p:nvSpPr>
          <p:cNvPr id="7" name="文本框 6">
            <a:extLst>
              <a:ext uri="{FF2B5EF4-FFF2-40B4-BE49-F238E27FC236}">
                <a16:creationId xmlns:a16="http://schemas.microsoft.com/office/drawing/2014/main" id="{D57CB0B9-F2A1-2D10-ED0E-2FFD31F7C403}"/>
              </a:ext>
            </a:extLst>
          </p:cNvPr>
          <p:cNvSpPr txBox="1"/>
          <p:nvPr/>
        </p:nvSpPr>
        <p:spPr>
          <a:xfrm>
            <a:off x="467744" y="1161882"/>
            <a:ext cx="7578976" cy="4862870"/>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任意长度的消息，压缩成</a:t>
            </a:r>
            <a:r>
              <a:rPr lang="zh-CN" altLang="en-US" sz="2000" b="1" dirty="0">
                <a:solidFill>
                  <a:srgbClr val="C00000"/>
                </a:solidFill>
                <a:latin typeface="+mn-ea"/>
                <a:ea typeface="+mn-ea"/>
              </a:rPr>
              <a:t>定长</a:t>
            </a:r>
            <a:r>
              <a:rPr lang="zh-CN" altLang="en-US" sz="2000" dirty="0">
                <a:latin typeface="+mn-ea"/>
                <a:ea typeface="+mn-ea"/>
              </a:rPr>
              <a:t>的摘要</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典型算法：</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sz="2000" b="1" dirty="0">
                <a:solidFill>
                  <a:srgbClr val="C00000"/>
                </a:solidFill>
                <a:latin typeface="+mn-ea"/>
                <a:ea typeface="+mn-ea"/>
              </a:rPr>
              <a:t>MD5</a:t>
            </a:r>
            <a:r>
              <a:rPr lang="zh-CN" altLang="en-US" sz="2000" dirty="0">
                <a:latin typeface="+mn-ea"/>
                <a:ea typeface="+mn-ea"/>
              </a:rPr>
              <a:t>是</a:t>
            </a:r>
            <a:r>
              <a:rPr lang="en-US" altLang="zh-CN" sz="2000" dirty="0">
                <a:latin typeface="+mn-ea"/>
                <a:ea typeface="+mn-ea"/>
              </a:rPr>
              <a:t>1991</a:t>
            </a:r>
            <a:r>
              <a:rPr lang="zh-CN" altLang="en-US" sz="2000" dirty="0">
                <a:latin typeface="+mn-ea"/>
                <a:ea typeface="+mn-ea"/>
              </a:rPr>
              <a:t>年麻省理工学院</a:t>
            </a:r>
            <a:r>
              <a:rPr lang="en-US" altLang="zh-CN" sz="2000" dirty="0">
                <a:latin typeface="+mn-ea"/>
                <a:ea typeface="+mn-ea"/>
              </a:rPr>
              <a:t>Rivest</a:t>
            </a:r>
            <a:r>
              <a:rPr lang="zh-CN" altLang="en-US" sz="2000" dirty="0">
                <a:latin typeface="+mn-ea"/>
                <a:ea typeface="+mn-ea"/>
              </a:rPr>
              <a:t>设计的</a:t>
            </a:r>
            <a:r>
              <a:rPr lang="en-US" altLang="zh-CN" sz="2000" dirty="0">
                <a:latin typeface="+mn-ea"/>
                <a:ea typeface="+mn-ea"/>
              </a:rPr>
              <a:t>Hash</a:t>
            </a:r>
            <a:r>
              <a:rPr lang="zh-CN" altLang="en-US" sz="2000" dirty="0">
                <a:latin typeface="+mn-ea"/>
                <a:ea typeface="+mn-ea"/>
              </a:rPr>
              <a:t>算法，用于替代可能不安全的</a:t>
            </a:r>
            <a:r>
              <a:rPr lang="en-US" altLang="zh-CN" sz="2000" dirty="0">
                <a:latin typeface="+mn-ea"/>
                <a:ea typeface="+mn-ea"/>
              </a:rPr>
              <a:t>MD4</a:t>
            </a:r>
            <a:r>
              <a:rPr lang="zh-CN" altLang="en-US" sz="2000" dirty="0">
                <a:latin typeface="+mn-ea"/>
                <a:ea typeface="+mn-ea"/>
              </a:rPr>
              <a:t>算法</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sz="2000" b="1" dirty="0">
                <a:solidFill>
                  <a:srgbClr val="C00000"/>
                </a:solidFill>
                <a:latin typeface="+mn-ea"/>
                <a:ea typeface="+mn-ea"/>
              </a:rPr>
              <a:t>SHA</a:t>
            </a:r>
            <a:r>
              <a:rPr lang="zh-CN" altLang="en-US" sz="2000" dirty="0">
                <a:latin typeface="+mn-ea"/>
                <a:ea typeface="+mn-ea"/>
              </a:rPr>
              <a:t>（安全哈希算法）最初由</a:t>
            </a:r>
            <a:r>
              <a:rPr lang="en-US" altLang="zh-CN" sz="2000" dirty="0">
                <a:latin typeface="+mn-ea"/>
                <a:ea typeface="+mn-ea"/>
              </a:rPr>
              <a:t>NIST/NSA</a:t>
            </a:r>
            <a:r>
              <a:rPr lang="zh-CN" altLang="en-US" sz="2000" dirty="0">
                <a:latin typeface="+mn-ea"/>
                <a:ea typeface="+mn-ea"/>
              </a:rPr>
              <a:t>于</a:t>
            </a:r>
            <a:r>
              <a:rPr lang="en-US" altLang="zh-CN" sz="2000" dirty="0">
                <a:latin typeface="+mn-ea"/>
                <a:ea typeface="+mn-ea"/>
              </a:rPr>
              <a:t>1993</a:t>
            </a:r>
            <a:r>
              <a:rPr lang="zh-CN" altLang="en-US" sz="2000" dirty="0">
                <a:latin typeface="+mn-ea"/>
                <a:ea typeface="+mn-ea"/>
              </a:rPr>
              <a:t>年开发，</a:t>
            </a:r>
            <a:r>
              <a:rPr lang="en-US" altLang="zh-CN" sz="2000" dirty="0">
                <a:latin typeface="+mn-ea"/>
                <a:ea typeface="+mn-ea"/>
              </a:rPr>
              <a:t>1995</a:t>
            </a:r>
            <a:r>
              <a:rPr lang="zh-CN" altLang="en-US" sz="2000" dirty="0">
                <a:latin typeface="+mn-ea"/>
                <a:ea typeface="+mn-ea"/>
              </a:rPr>
              <a:t>年修订为</a:t>
            </a:r>
            <a:r>
              <a:rPr lang="en-US" altLang="zh-CN" sz="2000" b="1" dirty="0">
                <a:solidFill>
                  <a:srgbClr val="C00000"/>
                </a:solidFill>
                <a:latin typeface="+mn-ea"/>
                <a:ea typeface="+mn-ea"/>
              </a:rPr>
              <a:t>SHA-1</a:t>
            </a:r>
            <a:r>
              <a:rPr lang="zh-CN" altLang="en-US" sz="2000" dirty="0">
                <a:latin typeface="+mn-ea"/>
                <a:ea typeface="+mn-ea"/>
              </a:rPr>
              <a:t>，用于</a:t>
            </a:r>
            <a:r>
              <a:rPr lang="en-US" altLang="zh-CN" sz="2000" dirty="0">
                <a:latin typeface="+mn-ea"/>
                <a:ea typeface="+mn-ea"/>
              </a:rPr>
              <a:t>DSA</a:t>
            </a:r>
            <a:r>
              <a:rPr lang="zh-CN" altLang="en-US" sz="2000" dirty="0">
                <a:latin typeface="+mn-ea"/>
                <a:ea typeface="+mn-ea"/>
              </a:rPr>
              <a:t>签名方案的美国标准（发布于</a:t>
            </a:r>
            <a:r>
              <a:rPr lang="en-US" altLang="zh-CN" sz="2000" dirty="0">
                <a:latin typeface="+mn-ea"/>
                <a:ea typeface="+mn-ea"/>
              </a:rPr>
              <a:t>FIPS 180-1 1995</a:t>
            </a:r>
            <a:r>
              <a:rPr lang="zh-CN" altLang="en-US" sz="2000" dirty="0">
                <a:latin typeface="+mn-ea"/>
                <a:ea typeface="+mn-ea"/>
              </a:rPr>
              <a:t>、</a:t>
            </a:r>
            <a:r>
              <a:rPr lang="en-US" altLang="zh-CN" sz="2000" dirty="0">
                <a:latin typeface="+mn-ea"/>
                <a:ea typeface="+mn-ea"/>
              </a:rPr>
              <a:t>RFC3174</a:t>
            </a:r>
            <a:r>
              <a:rPr lang="zh-CN" altLang="en-US" sz="2000" dirty="0">
                <a:latin typeface="+mn-ea"/>
                <a:ea typeface="+mn-ea"/>
              </a:rPr>
              <a:t>），生成</a:t>
            </a:r>
            <a:r>
              <a:rPr lang="en-US" altLang="zh-CN" sz="2000" dirty="0">
                <a:latin typeface="+mn-ea"/>
                <a:ea typeface="+mn-ea"/>
              </a:rPr>
              <a:t>160</a:t>
            </a:r>
            <a:r>
              <a:rPr lang="zh-CN" altLang="en-US" sz="2000" dirty="0">
                <a:latin typeface="+mn-ea"/>
                <a:ea typeface="+mn-ea"/>
              </a:rPr>
              <a:t>比特哈希值</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NIST</a:t>
            </a:r>
            <a:r>
              <a:rPr lang="zh-CN" altLang="en-US" sz="2000" dirty="0">
                <a:latin typeface="+mn-ea"/>
                <a:ea typeface="+mn-ea"/>
              </a:rPr>
              <a:t>于</a:t>
            </a:r>
            <a:r>
              <a:rPr lang="en-US" altLang="zh-CN" sz="2000" dirty="0">
                <a:latin typeface="+mn-ea"/>
                <a:ea typeface="+mn-ea"/>
              </a:rPr>
              <a:t>2002</a:t>
            </a:r>
            <a:r>
              <a:rPr lang="zh-CN" altLang="en-US" sz="2000" dirty="0">
                <a:latin typeface="+mn-ea"/>
                <a:ea typeface="+mn-ea"/>
              </a:rPr>
              <a:t>年发布了修订的</a:t>
            </a:r>
            <a:r>
              <a:rPr lang="en-US" altLang="zh-CN" sz="2000" dirty="0">
                <a:latin typeface="+mn-ea"/>
                <a:ea typeface="+mn-ea"/>
              </a:rPr>
              <a:t>FIPS 180-2</a:t>
            </a:r>
            <a:r>
              <a:rPr lang="zh-CN" altLang="en-US" sz="2000" dirty="0">
                <a:latin typeface="+mn-ea"/>
                <a:ea typeface="+mn-ea"/>
              </a:rPr>
              <a:t>，添加</a:t>
            </a:r>
            <a:r>
              <a:rPr lang="en-US" altLang="zh-CN" sz="2000" dirty="0">
                <a:latin typeface="+mn-ea"/>
                <a:ea typeface="+mn-ea"/>
              </a:rPr>
              <a:t>3</a:t>
            </a:r>
            <a:r>
              <a:rPr lang="zh-CN" altLang="en-US" sz="2000" dirty="0">
                <a:latin typeface="+mn-ea"/>
                <a:ea typeface="+mn-ea"/>
              </a:rPr>
              <a:t>个额外版本</a:t>
            </a:r>
            <a:r>
              <a:rPr lang="en-US" altLang="zh-CN" sz="2000" dirty="0">
                <a:latin typeface="+mn-ea"/>
                <a:ea typeface="+mn-ea"/>
              </a:rPr>
              <a:t>SHA-256</a:t>
            </a:r>
            <a:r>
              <a:rPr lang="zh-CN" altLang="en-US" sz="2000" dirty="0">
                <a:latin typeface="+mn-ea"/>
                <a:ea typeface="+mn-ea"/>
              </a:rPr>
              <a:t>、</a:t>
            </a:r>
            <a:r>
              <a:rPr lang="en-US" altLang="zh-CN" sz="2000" dirty="0">
                <a:latin typeface="+mn-ea"/>
                <a:ea typeface="+mn-ea"/>
              </a:rPr>
              <a:t>SHA-384</a:t>
            </a:r>
            <a:r>
              <a:rPr lang="zh-CN" altLang="en-US" sz="2000" dirty="0">
                <a:latin typeface="+mn-ea"/>
                <a:ea typeface="+mn-ea"/>
              </a:rPr>
              <a:t>和</a:t>
            </a:r>
            <a:r>
              <a:rPr lang="en-US" altLang="zh-CN" sz="2000" dirty="0">
                <a:latin typeface="+mn-ea"/>
                <a:ea typeface="+mn-ea"/>
              </a:rPr>
              <a:t>SHA-512</a:t>
            </a:r>
            <a:r>
              <a:rPr lang="zh-CN" altLang="en-US" sz="2000" dirty="0">
                <a:latin typeface="+mn-ea"/>
                <a:ea typeface="+mn-ea"/>
              </a:rPr>
              <a:t>（统称为</a:t>
            </a:r>
            <a:r>
              <a:rPr lang="en-US" altLang="zh-CN" sz="2000" b="1" dirty="0">
                <a:solidFill>
                  <a:srgbClr val="C00000"/>
                </a:solidFill>
                <a:latin typeface="+mn-ea"/>
                <a:ea typeface="+mn-ea"/>
              </a:rPr>
              <a:t>SHA-2</a:t>
            </a:r>
            <a:r>
              <a:rPr lang="zh-CN" altLang="en-US" sz="2000" dirty="0">
                <a:latin typeface="+mn-ea"/>
                <a:ea typeface="+mn-ea"/>
              </a:rPr>
              <a:t>），具有</a:t>
            </a:r>
            <a:r>
              <a:rPr lang="en-US" altLang="zh-CN" sz="2000" dirty="0">
                <a:latin typeface="+mn-ea"/>
                <a:ea typeface="+mn-ea"/>
              </a:rPr>
              <a:t>256/384/512</a:t>
            </a:r>
            <a:r>
              <a:rPr lang="zh-CN" altLang="en-US" sz="2000" dirty="0">
                <a:latin typeface="+mn-ea"/>
                <a:ea typeface="+mn-ea"/>
              </a:rPr>
              <a:t>位哈希值，其基本结构与</a:t>
            </a:r>
            <a:r>
              <a:rPr lang="en-US" altLang="zh-CN" sz="2000" dirty="0">
                <a:latin typeface="+mn-ea"/>
                <a:ea typeface="+mn-ea"/>
              </a:rPr>
              <a:t>SHA-1</a:t>
            </a:r>
            <a:r>
              <a:rPr lang="zh-CN" altLang="en-US" sz="2000" dirty="0">
                <a:latin typeface="+mn-ea"/>
                <a:ea typeface="+mn-ea"/>
              </a:rPr>
              <a:t>相同，但安全性更高</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sz="2000" b="1" dirty="0">
                <a:solidFill>
                  <a:srgbClr val="C00000"/>
                </a:solidFill>
                <a:latin typeface="+mn-ea"/>
                <a:ea typeface="+mn-ea"/>
              </a:rPr>
              <a:t>SHA-3</a:t>
            </a:r>
            <a:r>
              <a:rPr lang="zh-CN" altLang="en-US" sz="2000" dirty="0">
                <a:latin typeface="+mn-ea"/>
                <a:ea typeface="+mn-ea"/>
              </a:rPr>
              <a:t>是</a:t>
            </a:r>
            <a:r>
              <a:rPr lang="en-US" altLang="zh-CN" sz="2000" dirty="0">
                <a:latin typeface="+mn-ea"/>
                <a:ea typeface="+mn-ea"/>
              </a:rPr>
              <a:t>NIST</a:t>
            </a:r>
            <a:r>
              <a:rPr lang="zh-CN" altLang="en-US" sz="2000" dirty="0">
                <a:latin typeface="+mn-ea"/>
                <a:ea typeface="+mn-ea"/>
              </a:rPr>
              <a:t>于</a:t>
            </a:r>
            <a:r>
              <a:rPr lang="en-US" altLang="zh-CN" sz="2000" dirty="0">
                <a:latin typeface="+mn-ea"/>
                <a:ea typeface="+mn-ea"/>
              </a:rPr>
              <a:t>2015</a:t>
            </a:r>
            <a:r>
              <a:rPr lang="zh-CN" altLang="en-US" sz="2000" dirty="0">
                <a:latin typeface="+mn-ea"/>
                <a:ea typeface="+mn-ea"/>
              </a:rPr>
              <a:t>年发布的安全哈希算法系列标准中的最新成员，原名</a:t>
            </a:r>
            <a:r>
              <a:rPr lang="en-US" altLang="zh-CN" sz="2000" dirty="0">
                <a:latin typeface="+mn-ea"/>
                <a:ea typeface="+mn-ea"/>
              </a:rPr>
              <a:t>Keccak</a:t>
            </a:r>
            <a:endParaRPr lang="zh-CN" altLang="en-US" sz="2000" dirty="0">
              <a:latin typeface="+mn-ea"/>
              <a:ea typeface="+mn-ea"/>
            </a:endParaRPr>
          </a:p>
        </p:txBody>
      </p:sp>
      <p:pic>
        <p:nvPicPr>
          <p:cNvPr id="3" name="Picture 4">
            <a:extLst>
              <a:ext uri="{FF2B5EF4-FFF2-40B4-BE49-F238E27FC236}">
                <a16:creationId xmlns:a16="http://schemas.microsoft.com/office/drawing/2014/main" id="{9A208412-4878-720F-5624-57DFECC625F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161" t="17897" r="18529" b="28636"/>
          <a:stretch>
            <a:fillRect/>
          </a:stretch>
        </p:blipFill>
        <p:spPr bwMode="auto">
          <a:xfrm>
            <a:off x="8271803" y="1342269"/>
            <a:ext cx="3744913"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632785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en-US" altLang="zh-CN" dirty="0"/>
              <a:t>SHA-512</a:t>
            </a:r>
            <a:r>
              <a:rPr lang="zh-CN" altLang="en-US" dirty="0"/>
              <a:t>算法</a:t>
            </a:r>
          </a:p>
        </p:txBody>
      </p:sp>
      <p:pic>
        <p:nvPicPr>
          <p:cNvPr id="4" name="Picture 4" descr="f2.pdf                                                         00ABB570  Mnementh                      BEAE7A2F:">
            <a:extLst>
              <a:ext uri="{FF2B5EF4-FFF2-40B4-BE49-F238E27FC236}">
                <a16:creationId xmlns:a16="http://schemas.microsoft.com/office/drawing/2014/main" id="{BFEB3835-7D98-3F11-5223-7FF20BAB2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80" t="4633" r="3580" b="13898"/>
          <a:stretch>
            <a:fillRect/>
          </a:stretch>
        </p:blipFill>
        <p:spPr bwMode="auto">
          <a:xfrm>
            <a:off x="355261" y="1270079"/>
            <a:ext cx="6568955" cy="4454322"/>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f3.pdf                                                         00ABB570  Mnementh                      BEAE7A2F:">
            <a:extLst>
              <a:ext uri="{FF2B5EF4-FFF2-40B4-BE49-F238E27FC236}">
                <a16:creationId xmlns:a16="http://schemas.microsoft.com/office/drawing/2014/main" id="{6E016880-9B35-12DC-F02C-2E0DB172C9D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580" r="4633" b="10739"/>
          <a:stretch>
            <a:fillRect/>
          </a:stretch>
        </p:blipFill>
        <p:spPr bwMode="auto">
          <a:xfrm>
            <a:off x="7118175" y="869732"/>
            <a:ext cx="4681679" cy="5446089"/>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87152A41-0F94-34B0-0192-EFB52CE4032E}"/>
              </a:ext>
            </a:extLst>
          </p:cNvPr>
          <p:cNvSpPr txBox="1"/>
          <p:nvPr/>
        </p:nvSpPr>
        <p:spPr>
          <a:xfrm>
            <a:off x="2637364" y="5750862"/>
            <a:ext cx="2004748" cy="400110"/>
          </a:xfrm>
          <a:prstGeom prst="rect">
            <a:avLst/>
          </a:prstGeom>
          <a:noFill/>
        </p:spPr>
        <p:txBody>
          <a:bodyPr wrap="square">
            <a:spAutoFit/>
          </a:bodyPr>
          <a:lstStyle/>
          <a:p>
            <a:pPr algn="ctr"/>
            <a:r>
              <a:rPr kumimoji="1" lang="en-US" altLang="zh-CN" sz="2000" b="1" dirty="0">
                <a:solidFill>
                  <a:schemeClr val="accent1"/>
                </a:solidFill>
                <a:ea typeface="Heiti SC Light" charset="-122"/>
              </a:rPr>
              <a:t>SHA-512</a:t>
            </a:r>
            <a:r>
              <a:rPr kumimoji="1" lang="zh-CN" altLang="en-US" sz="2000" b="1" dirty="0">
                <a:solidFill>
                  <a:schemeClr val="accent1"/>
                </a:solidFill>
                <a:ea typeface="Heiti SC Light" charset="-122"/>
              </a:rPr>
              <a:t>算法</a:t>
            </a:r>
          </a:p>
        </p:txBody>
      </p:sp>
      <p:sp>
        <p:nvSpPr>
          <p:cNvPr id="11" name="文本框 10">
            <a:extLst>
              <a:ext uri="{FF2B5EF4-FFF2-40B4-BE49-F238E27FC236}">
                <a16:creationId xmlns:a16="http://schemas.microsoft.com/office/drawing/2014/main" id="{77C1D7B4-DBA0-218D-A19F-9E4A18DBEAB4}"/>
              </a:ext>
            </a:extLst>
          </p:cNvPr>
          <p:cNvSpPr txBox="1"/>
          <p:nvPr/>
        </p:nvSpPr>
        <p:spPr>
          <a:xfrm>
            <a:off x="7991438" y="6296772"/>
            <a:ext cx="2935152" cy="400110"/>
          </a:xfrm>
          <a:prstGeom prst="rect">
            <a:avLst/>
          </a:prstGeom>
          <a:noFill/>
        </p:spPr>
        <p:txBody>
          <a:bodyPr wrap="square">
            <a:spAutoFit/>
          </a:bodyPr>
          <a:lstStyle/>
          <a:p>
            <a:pPr algn="ctr"/>
            <a:r>
              <a:rPr kumimoji="1" lang="en-US" altLang="zh-CN" sz="2000" b="1" dirty="0">
                <a:solidFill>
                  <a:schemeClr val="accent1"/>
                </a:solidFill>
                <a:ea typeface="Heiti SC Light" charset="-122"/>
              </a:rPr>
              <a:t>SHA-512</a:t>
            </a:r>
            <a:r>
              <a:rPr kumimoji="1" lang="zh-CN" altLang="en-US" sz="2000" b="1" dirty="0">
                <a:solidFill>
                  <a:schemeClr val="accent1"/>
                </a:solidFill>
                <a:ea typeface="Heiti SC Light" charset="-122"/>
              </a:rPr>
              <a:t>算法压缩函数</a:t>
            </a:r>
          </a:p>
        </p:txBody>
      </p:sp>
    </p:spTree>
    <p:extLst>
      <p:ext uri="{BB962C8B-B14F-4D97-AF65-F5344CB8AC3E}">
        <p14:creationId xmlns:p14="http://schemas.microsoft.com/office/powerpoint/2010/main" val="1682177991"/>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en-US" altLang="zh-CN" dirty="0"/>
              <a:t>Hash</a:t>
            </a:r>
            <a:r>
              <a:rPr lang="zh-CN" altLang="en-US" dirty="0"/>
              <a:t>函数的用途与设计需求</a:t>
            </a:r>
          </a:p>
        </p:txBody>
      </p:sp>
      <p:sp>
        <p:nvSpPr>
          <p:cNvPr id="3" name="文本框 2">
            <a:extLst>
              <a:ext uri="{FF2B5EF4-FFF2-40B4-BE49-F238E27FC236}">
                <a16:creationId xmlns:a16="http://schemas.microsoft.com/office/drawing/2014/main" id="{05C832CB-8660-6610-E681-060D94EE0F46}"/>
              </a:ext>
            </a:extLst>
          </p:cNvPr>
          <p:cNvSpPr txBox="1"/>
          <p:nvPr/>
        </p:nvSpPr>
        <p:spPr>
          <a:xfrm>
            <a:off x="495040" y="1216473"/>
            <a:ext cx="5414441" cy="4247317"/>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消息压缩</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减少数字签名的计算量</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口令保护</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由于管理员有权限看到数据库存储的用户口令，系统可以在数据库里只存储口令的</a:t>
            </a:r>
            <a:r>
              <a:rPr lang="en-US" altLang="zh-CN" sz="2000" dirty="0">
                <a:latin typeface="+mn-ea"/>
                <a:ea typeface="+mn-ea"/>
              </a:rPr>
              <a:t>Hash</a:t>
            </a:r>
            <a:r>
              <a:rPr lang="zh-CN" altLang="en-US" sz="2000" dirty="0">
                <a:latin typeface="+mn-ea"/>
                <a:ea typeface="+mn-ea"/>
              </a:rPr>
              <a:t>值</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数据完整性校验</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确保网上下载的文件准确无误</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设计某些密码体制</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区块链</a:t>
            </a:r>
          </a:p>
        </p:txBody>
      </p:sp>
      <p:sp>
        <p:nvSpPr>
          <p:cNvPr id="6" name="文本框 5">
            <a:extLst>
              <a:ext uri="{FF2B5EF4-FFF2-40B4-BE49-F238E27FC236}">
                <a16:creationId xmlns:a16="http://schemas.microsoft.com/office/drawing/2014/main" id="{739D796A-7596-D83C-7713-077C80E3A871}"/>
              </a:ext>
            </a:extLst>
          </p:cNvPr>
          <p:cNvSpPr txBox="1"/>
          <p:nvPr/>
        </p:nvSpPr>
        <p:spPr>
          <a:xfrm>
            <a:off x="6233924" y="1216473"/>
            <a:ext cx="5653276" cy="4555093"/>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可输入任意长度的消息，输出为固定长度</a:t>
            </a:r>
          </a:p>
          <a:p>
            <a:pPr marL="342900"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H(x)</a:t>
            </a:r>
            <a:r>
              <a:rPr lang="zh-CN" altLang="en-US" sz="2000" dirty="0">
                <a:latin typeface="+mn-ea"/>
                <a:ea typeface="+mn-ea"/>
              </a:rPr>
              <a:t>应易于计算</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单向性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找不到</a:t>
            </a:r>
            <a:r>
              <a:rPr lang="en-US" altLang="zh-CN" sz="2000" dirty="0">
                <a:latin typeface="+mn-ea"/>
                <a:ea typeface="+mn-ea"/>
              </a:rPr>
              <a:t>x</a:t>
            </a:r>
            <a:r>
              <a:rPr lang="zh-CN" altLang="en-US" sz="2000" dirty="0">
                <a:latin typeface="+mn-ea"/>
                <a:ea typeface="+mn-ea"/>
              </a:rPr>
              <a:t>，满足</a:t>
            </a:r>
            <a:r>
              <a:rPr lang="en-US" altLang="zh-CN" sz="2000" dirty="0">
                <a:latin typeface="+mn-ea"/>
                <a:ea typeface="+mn-ea"/>
              </a:rPr>
              <a:t>H(x) = h</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防止攻击者攻破数据库中的用户口令</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弱碰撞性</a:t>
            </a:r>
          </a:p>
          <a:p>
            <a:pPr marL="800100" lvl="1"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x</a:t>
            </a:r>
            <a:r>
              <a:rPr lang="zh-CN" altLang="en-US" sz="2000" dirty="0">
                <a:latin typeface="+mn-ea"/>
                <a:ea typeface="+mn-ea"/>
              </a:rPr>
              <a:t>已知，找不到</a:t>
            </a:r>
            <a:r>
              <a:rPr lang="en-US" altLang="zh-CN" sz="2000" dirty="0">
                <a:latin typeface="+mn-ea"/>
                <a:ea typeface="+mn-ea"/>
              </a:rPr>
              <a:t>y ≠ x</a:t>
            </a:r>
            <a:r>
              <a:rPr lang="zh-CN" altLang="en-US" sz="2000" dirty="0">
                <a:latin typeface="+mn-ea"/>
                <a:ea typeface="+mn-ea"/>
              </a:rPr>
              <a:t>，满足</a:t>
            </a:r>
            <a:r>
              <a:rPr lang="en-US" altLang="zh-CN" sz="2000" dirty="0">
                <a:latin typeface="+mn-ea"/>
                <a:ea typeface="+mn-ea"/>
              </a:rPr>
              <a:t>H(y) = H(x)</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防止伪造合同</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强碰撞性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找不到任意一对</a:t>
            </a:r>
            <a:r>
              <a:rPr lang="en-US" altLang="zh-CN" sz="2000" dirty="0">
                <a:latin typeface="+mn-ea"/>
                <a:ea typeface="+mn-ea"/>
              </a:rPr>
              <a:t>(x, y)</a:t>
            </a:r>
            <a:r>
              <a:rPr lang="zh-CN" altLang="en-US" sz="2000" dirty="0">
                <a:latin typeface="+mn-ea"/>
                <a:ea typeface="+mn-ea"/>
              </a:rPr>
              <a:t>，满足</a:t>
            </a:r>
            <a:r>
              <a:rPr lang="en-US" altLang="zh-CN" sz="2000" dirty="0">
                <a:latin typeface="+mn-ea"/>
                <a:ea typeface="+mn-ea"/>
              </a:rPr>
              <a:t>H(x) = H(y)</a:t>
            </a:r>
          </a:p>
        </p:txBody>
      </p:sp>
    </p:spTree>
    <p:extLst>
      <p:ext uri="{BB962C8B-B14F-4D97-AF65-F5344CB8AC3E}">
        <p14:creationId xmlns:p14="http://schemas.microsoft.com/office/powerpoint/2010/main" val="3160063734"/>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zh-CN" altLang="en-US" dirty="0"/>
              <a:t>针对</a:t>
            </a:r>
            <a:r>
              <a:rPr lang="en-US" altLang="zh-CN" dirty="0"/>
              <a:t>Hash</a:t>
            </a:r>
            <a:r>
              <a:rPr lang="zh-CN" altLang="en-US" dirty="0"/>
              <a:t>函数的攻击</a:t>
            </a:r>
          </a:p>
        </p:txBody>
      </p:sp>
      <p:sp>
        <p:nvSpPr>
          <p:cNvPr id="3" name="文本框 2">
            <a:extLst>
              <a:ext uri="{FF2B5EF4-FFF2-40B4-BE49-F238E27FC236}">
                <a16:creationId xmlns:a16="http://schemas.microsoft.com/office/drawing/2014/main" id="{05C832CB-8660-6610-E681-060D94EE0F46}"/>
              </a:ext>
            </a:extLst>
          </p:cNvPr>
          <p:cNvSpPr txBox="1"/>
          <p:nvPr/>
        </p:nvSpPr>
        <p:spPr>
          <a:xfrm>
            <a:off x="495040" y="1054124"/>
            <a:ext cx="6854279" cy="3170099"/>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密码分析学：利用算法中固有的弱点来寻找“碰撞”</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MD5</a:t>
            </a:r>
            <a:r>
              <a:rPr lang="zh-CN" altLang="en-US" sz="2000" dirty="0">
                <a:latin typeface="+mn-ea"/>
                <a:ea typeface="+mn-ea"/>
              </a:rPr>
              <a:t>、</a:t>
            </a:r>
            <a:r>
              <a:rPr lang="en-US" altLang="zh-CN" sz="2000" dirty="0">
                <a:latin typeface="+mn-ea"/>
                <a:ea typeface="+mn-ea"/>
              </a:rPr>
              <a:t>SHA-0</a:t>
            </a:r>
            <a:r>
              <a:rPr lang="zh-CN" altLang="en-US" sz="2000" dirty="0">
                <a:latin typeface="+mn-ea"/>
                <a:ea typeface="+mn-ea"/>
              </a:rPr>
              <a:t>、</a:t>
            </a:r>
            <a:r>
              <a:rPr lang="en-US" altLang="zh-CN" sz="2000" dirty="0">
                <a:latin typeface="+mn-ea"/>
                <a:ea typeface="+mn-ea"/>
              </a:rPr>
              <a:t>SHA-1</a:t>
            </a:r>
            <a:r>
              <a:rPr lang="zh-CN" altLang="en-US" sz="2000" dirty="0">
                <a:latin typeface="+mn-ea"/>
                <a:ea typeface="+mn-ea"/>
              </a:rPr>
              <a:t>算法已于</a:t>
            </a:r>
            <a:r>
              <a:rPr lang="en-US" altLang="zh-CN" sz="2000" dirty="0">
                <a:latin typeface="+mn-ea"/>
                <a:ea typeface="+mn-ea"/>
              </a:rPr>
              <a:t>2005</a:t>
            </a:r>
            <a:r>
              <a:rPr lang="zh-CN" altLang="en-US" sz="2000" dirty="0">
                <a:latin typeface="+mn-ea"/>
                <a:ea typeface="+mn-ea"/>
              </a:rPr>
              <a:t>年被王小云院士破解</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暴力破解</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尝试许多输入（用黑客字典攻击口令）</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穷搜一定的空间（生日攻击：</a:t>
            </a:r>
            <a:r>
              <a:rPr lang="zh-CN" altLang="en-US" sz="2000" b="0" i="0" dirty="0">
                <a:solidFill>
                  <a:srgbClr val="333333"/>
                </a:solidFill>
                <a:effectLst/>
                <a:latin typeface="arial" panose="020B0604020202020204" pitchFamily="34" charset="0"/>
              </a:rPr>
              <a:t>在一个教室中最少应有多少学生才使得至少有两个学生的生日在同一天的概率不小于</a:t>
            </a:r>
            <a:r>
              <a:rPr lang="en-US" altLang="zh-CN" sz="2000" b="0" i="0" dirty="0">
                <a:solidFill>
                  <a:srgbClr val="333333"/>
                </a:solidFill>
                <a:effectLst/>
                <a:latin typeface="arial" panose="020B0604020202020204" pitchFamily="34" charset="0"/>
              </a:rPr>
              <a:t>1/2</a:t>
            </a:r>
            <a:r>
              <a:rPr lang="zh-CN" altLang="en-US" sz="2000" b="0" i="0" dirty="0">
                <a:solidFill>
                  <a:srgbClr val="333333"/>
                </a:solidFill>
                <a:effectLst/>
                <a:latin typeface="arial" panose="020B0604020202020204" pitchFamily="34" charset="0"/>
              </a:rPr>
              <a:t>？答案为</a:t>
            </a:r>
            <a:r>
              <a:rPr lang="en-US" altLang="zh-CN" sz="2000" b="0" i="0" dirty="0">
                <a:solidFill>
                  <a:srgbClr val="333333"/>
                </a:solidFill>
                <a:effectLst/>
                <a:latin typeface="arial" panose="020B0604020202020204" pitchFamily="34" charset="0"/>
              </a:rPr>
              <a:t>1.17×sqrt(365) </a:t>
            </a:r>
            <a:r>
              <a:rPr lang="zh-CN" altLang="en-US" sz="2000" b="0" i="0" dirty="0">
                <a:solidFill>
                  <a:srgbClr val="333333"/>
                </a:solidFill>
                <a:effectLst/>
                <a:latin typeface="arial" panose="020B0604020202020204" pitchFamily="34" charset="0"/>
              </a:rPr>
              <a:t>≈ </a:t>
            </a:r>
            <a:r>
              <a:rPr lang="en-US" altLang="zh-CN" sz="2000" b="0" i="0" dirty="0">
                <a:solidFill>
                  <a:srgbClr val="333333"/>
                </a:solidFill>
                <a:effectLst/>
                <a:latin typeface="arial" panose="020B0604020202020204" pitchFamily="34" charset="0"/>
              </a:rPr>
              <a:t>23</a:t>
            </a:r>
            <a:r>
              <a:rPr lang="zh-CN" altLang="en-US" sz="2000" b="0" i="0" dirty="0">
                <a:solidFill>
                  <a:srgbClr val="333333"/>
                </a:solidFill>
                <a:effectLst/>
                <a:latin typeface="arial" panose="020B0604020202020204" pitchFamily="34" charset="0"/>
              </a:rPr>
              <a:t>）</a:t>
            </a:r>
            <a:endParaRPr lang="zh-CN" altLang="en-US" sz="2000" dirty="0">
              <a:latin typeface="+mn-ea"/>
              <a:ea typeface="+mn-ea"/>
            </a:endParaRPr>
          </a:p>
        </p:txBody>
      </p:sp>
      <p:pic>
        <p:nvPicPr>
          <p:cNvPr id="5" name="图片 4">
            <a:extLst>
              <a:ext uri="{FF2B5EF4-FFF2-40B4-BE49-F238E27FC236}">
                <a16:creationId xmlns:a16="http://schemas.microsoft.com/office/drawing/2014/main" id="{25AE4C92-B86F-BA60-3BEB-30B1C4945415}"/>
              </a:ext>
            </a:extLst>
          </p:cNvPr>
          <p:cNvPicPr>
            <a:picLocks noChangeAspect="1"/>
          </p:cNvPicPr>
          <p:nvPr/>
        </p:nvPicPr>
        <p:blipFill>
          <a:blip r:embed="rId2"/>
          <a:stretch>
            <a:fillRect/>
          </a:stretch>
        </p:blipFill>
        <p:spPr>
          <a:xfrm>
            <a:off x="7768761" y="903789"/>
            <a:ext cx="3851723" cy="5322169"/>
          </a:xfrm>
          <a:prstGeom prst="rect">
            <a:avLst/>
          </a:prstGeom>
        </p:spPr>
      </p:pic>
      <p:sp>
        <p:nvSpPr>
          <p:cNvPr id="8" name="文本框 7">
            <a:extLst>
              <a:ext uri="{FF2B5EF4-FFF2-40B4-BE49-F238E27FC236}">
                <a16:creationId xmlns:a16="http://schemas.microsoft.com/office/drawing/2014/main" id="{17EEE0FE-C8E3-4D89-1646-A0B3DBC6CEF9}"/>
              </a:ext>
            </a:extLst>
          </p:cNvPr>
          <p:cNvSpPr txBox="1"/>
          <p:nvPr/>
        </p:nvSpPr>
        <p:spPr>
          <a:xfrm>
            <a:off x="495040" y="4444942"/>
            <a:ext cx="7246425" cy="1754326"/>
          </a:xfrm>
          <a:prstGeom prst="rect">
            <a:avLst/>
          </a:prstGeom>
          <a:noFill/>
        </p:spPr>
        <p:txBody>
          <a:bodyPr wrap="square">
            <a:spAutoFit/>
          </a:bodyPr>
          <a:lstStyle/>
          <a:p>
            <a:r>
              <a:rPr lang="zh-CN" altLang="en-US" sz="1200" dirty="0">
                <a:latin typeface="+mn-ea"/>
                <a:ea typeface="+mn-ea"/>
              </a:rPr>
              <a:t>参考文献：</a:t>
            </a:r>
            <a:endParaRPr lang="en-US" altLang="zh-CN" sz="1200" dirty="0">
              <a:latin typeface="+mn-ea"/>
              <a:ea typeface="+mn-ea"/>
            </a:endParaRPr>
          </a:p>
          <a:p>
            <a:pPr marL="342900" indent="-342900">
              <a:buFont typeface="+mj-lt"/>
              <a:buAutoNum type="arabicPeriod"/>
            </a:pPr>
            <a:r>
              <a:rPr lang="en-US" altLang="zh-CN" sz="1200" dirty="0" err="1">
                <a:latin typeface="+mn-ea"/>
                <a:ea typeface="+mn-ea"/>
              </a:rPr>
              <a:t>Xiaoyun</a:t>
            </a:r>
            <a:r>
              <a:rPr lang="en-US" altLang="zh-CN" sz="1200" dirty="0">
                <a:latin typeface="+mn-ea"/>
                <a:ea typeface="+mn-ea"/>
              </a:rPr>
              <a:t> Wang, </a:t>
            </a:r>
            <a:r>
              <a:rPr lang="en-US" altLang="zh-CN" sz="1200" dirty="0" err="1">
                <a:latin typeface="+mn-ea"/>
                <a:ea typeface="+mn-ea"/>
              </a:rPr>
              <a:t>Hongbo</a:t>
            </a:r>
            <a:r>
              <a:rPr lang="en-US" altLang="zh-CN" sz="1200" dirty="0">
                <a:latin typeface="+mn-ea"/>
                <a:ea typeface="+mn-ea"/>
              </a:rPr>
              <a:t> Yu, </a:t>
            </a:r>
            <a:r>
              <a:rPr lang="en-US" altLang="zh-CN" sz="1200" dirty="0" err="1">
                <a:latin typeface="+mn-ea"/>
                <a:ea typeface="+mn-ea"/>
              </a:rPr>
              <a:t>Yiqun</a:t>
            </a:r>
            <a:r>
              <a:rPr lang="en-US" altLang="zh-CN" sz="1200" dirty="0">
                <a:latin typeface="+mn-ea"/>
                <a:ea typeface="+mn-ea"/>
              </a:rPr>
              <a:t> Lisa Yin: Efficient Collision Search Attacks on SHA-0. CRYPTO 2005: 1-16</a:t>
            </a:r>
          </a:p>
          <a:p>
            <a:pPr marL="342900" indent="-342900">
              <a:buFont typeface="+mj-lt"/>
              <a:buAutoNum type="arabicPeriod"/>
            </a:pPr>
            <a:r>
              <a:rPr lang="en-US" altLang="zh-CN" sz="1200" dirty="0" err="1">
                <a:latin typeface="+mn-ea"/>
                <a:ea typeface="+mn-ea"/>
              </a:rPr>
              <a:t>Xiaoyun</a:t>
            </a:r>
            <a:r>
              <a:rPr lang="en-US" altLang="zh-CN" sz="1200" dirty="0">
                <a:latin typeface="+mn-ea"/>
                <a:ea typeface="+mn-ea"/>
              </a:rPr>
              <a:t> Wang, </a:t>
            </a:r>
            <a:r>
              <a:rPr lang="en-US" altLang="zh-CN" sz="1200" dirty="0" err="1">
                <a:latin typeface="+mn-ea"/>
                <a:ea typeface="+mn-ea"/>
              </a:rPr>
              <a:t>Yiqun</a:t>
            </a:r>
            <a:r>
              <a:rPr lang="en-US" altLang="zh-CN" sz="1200" dirty="0">
                <a:latin typeface="+mn-ea"/>
                <a:ea typeface="+mn-ea"/>
              </a:rPr>
              <a:t> Lisa Yin, </a:t>
            </a:r>
            <a:r>
              <a:rPr lang="en-US" altLang="zh-CN" sz="1200" dirty="0" err="1">
                <a:latin typeface="+mn-ea"/>
                <a:ea typeface="+mn-ea"/>
              </a:rPr>
              <a:t>Hongbo</a:t>
            </a:r>
            <a:r>
              <a:rPr lang="en-US" altLang="zh-CN" sz="1200" dirty="0">
                <a:latin typeface="+mn-ea"/>
                <a:ea typeface="+mn-ea"/>
              </a:rPr>
              <a:t> Yu: Finding Collisions in the Full SHA-1. CRYPTO 2005: 17-36</a:t>
            </a:r>
          </a:p>
          <a:p>
            <a:pPr marL="342900" indent="-342900">
              <a:buFont typeface="+mj-lt"/>
              <a:buAutoNum type="arabicPeriod"/>
            </a:pPr>
            <a:r>
              <a:rPr lang="en-US" altLang="zh-CN" sz="1200" dirty="0" err="1">
                <a:latin typeface="+mn-ea"/>
                <a:ea typeface="+mn-ea"/>
              </a:rPr>
              <a:t>Xiaoyun</a:t>
            </a:r>
            <a:r>
              <a:rPr lang="en-US" altLang="zh-CN" sz="1200" dirty="0">
                <a:latin typeface="+mn-ea"/>
                <a:ea typeface="+mn-ea"/>
              </a:rPr>
              <a:t> Wang, </a:t>
            </a:r>
            <a:r>
              <a:rPr lang="en-US" altLang="zh-CN" sz="1200" dirty="0" err="1">
                <a:latin typeface="+mn-ea"/>
                <a:ea typeface="+mn-ea"/>
              </a:rPr>
              <a:t>Xuejia</a:t>
            </a:r>
            <a:r>
              <a:rPr lang="en-US" altLang="zh-CN" sz="1200" dirty="0">
                <a:latin typeface="+mn-ea"/>
                <a:ea typeface="+mn-ea"/>
              </a:rPr>
              <a:t> Lai, </a:t>
            </a:r>
            <a:r>
              <a:rPr lang="en-US" altLang="zh-CN" sz="1200" dirty="0" err="1">
                <a:latin typeface="+mn-ea"/>
                <a:ea typeface="+mn-ea"/>
              </a:rPr>
              <a:t>Dengguo</a:t>
            </a:r>
            <a:r>
              <a:rPr lang="en-US" altLang="zh-CN" sz="1200" dirty="0">
                <a:latin typeface="+mn-ea"/>
                <a:ea typeface="+mn-ea"/>
              </a:rPr>
              <a:t> Feng, Hui Chen, </a:t>
            </a:r>
            <a:r>
              <a:rPr lang="en-US" altLang="zh-CN" sz="1200" dirty="0" err="1">
                <a:latin typeface="+mn-ea"/>
                <a:ea typeface="+mn-ea"/>
              </a:rPr>
              <a:t>Xiuyuan</a:t>
            </a:r>
            <a:r>
              <a:rPr lang="en-US" altLang="zh-CN" sz="1200" dirty="0">
                <a:latin typeface="+mn-ea"/>
                <a:ea typeface="+mn-ea"/>
              </a:rPr>
              <a:t> Yu: Cryptanalysis of the Hash Functions MD4 and RIPEMD. EUROCRYPT 2005: 1-18</a:t>
            </a:r>
          </a:p>
          <a:p>
            <a:pPr marL="342900" indent="-342900">
              <a:buFont typeface="+mj-lt"/>
              <a:buAutoNum type="arabicPeriod"/>
            </a:pPr>
            <a:r>
              <a:rPr lang="en-US" altLang="zh-CN" sz="1200" dirty="0" err="1">
                <a:latin typeface="+mn-ea"/>
                <a:ea typeface="+mn-ea"/>
              </a:rPr>
              <a:t>Xiaoyun</a:t>
            </a:r>
            <a:r>
              <a:rPr lang="en-US" altLang="zh-CN" sz="1200" dirty="0">
                <a:latin typeface="+mn-ea"/>
                <a:ea typeface="+mn-ea"/>
              </a:rPr>
              <a:t> Wang, </a:t>
            </a:r>
            <a:r>
              <a:rPr lang="en-US" altLang="zh-CN" sz="1200" dirty="0" err="1">
                <a:latin typeface="+mn-ea"/>
                <a:ea typeface="+mn-ea"/>
              </a:rPr>
              <a:t>Hongbo</a:t>
            </a:r>
            <a:r>
              <a:rPr lang="en-US" altLang="zh-CN" sz="1200" dirty="0">
                <a:latin typeface="+mn-ea"/>
                <a:ea typeface="+mn-ea"/>
              </a:rPr>
              <a:t> Yu: How to Break MD5 and Other Hash Functions. EUROCRYPT 2005: 19-35</a:t>
            </a:r>
            <a:endParaRPr lang="zh-CN" altLang="en-US" sz="1200" dirty="0">
              <a:latin typeface="+mn-ea"/>
              <a:ea typeface="+mn-ea"/>
            </a:endParaRPr>
          </a:p>
        </p:txBody>
      </p:sp>
    </p:spTree>
    <p:extLst>
      <p:ext uri="{BB962C8B-B14F-4D97-AF65-F5344CB8AC3E}">
        <p14:creationId xmlns:p14="http://schemas.microsoft.com/office/powerpoint/2010/main" val="3292985827"/>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2FAD9-F125-CC80-3A28-EDB62D30032F}"/>
              </a:ext>
            </a:extLst>
          </p:cNvPr>
          <p:cNvSpPr>
            <a:spLocks noGrp="1"/>
          </p:cNvSpPr>
          <p:nvPr>
            <p:ph type="title"/>
          </p:nvPr>
        </p:nvSpPr>
        <p:spPr/>
        <p:txBody>
          <a:bodyPr/>
          <a:lstStyle/>
          <a:p>
            <a:r>
              <a:rPr lang="en-US" altLang="zh-CN" dirty="0"/>
              <a:t>MD5</a:t>
            </a:r>
            <a:r>
              <a:rPr lang="zh-CN" altLang="en-US" dirty="0"/>
              <a:t>碰撞示例</a:t>
            </a:r>
          </a:p>
        </p:txBody>
      </p:sp>
      <p:pic>
        <p:nvPicPr>
          <p:cNvPr id="5" name="图片 4">
            <a:extLst>
              <a:ext uri="{FF2B5EF4-FFF2-40B4-BE49-F238E27FC236}">
                <a16:creationId xmlns:a16="http://schemas.microsoft.com/office/drawing/2014/main" id="{CC65DA72-C065-F5F0-3C16-BE610F21E292}"/>
              </a:ext>
            </a:extLst>
          </p:cNvPr>
          <p:cNvPicPr>
            <a:picLocks noChangeAspect="1"/>
          </p:cNvPicPr>
          <p:nvPr/>
        </p:nvPicPr>
        <p:blipFill>
          <a:blip r:embed="rId2"/>
          <a:stretch>
            <a:fillRect/>
          </a:stretch>
        </p:blipFill>
        <p:spPr>
          <a:xfrm>
            <a:off x="2191913" y="1163926"/>
            <a:ext cx="7808173" cy="3451553"/>
          </a:xfrm>
          <a:prstGeom prst="rect">
            <a:avLst/>
          </a:prstGeom>
        </p:spPr>
      </p:pic>
      <p:sp>
        <p:nvSpPr>
          <p:cNvPr id="9" name="文本框 8">
            <a:extLst>
              <a:ext uri="{FF2B5EF4-FFF2-40B4-BE49-F238E27FC236}">
                <a16:creationId xmlns:a16="http://schemas.microsoft.com/office/drawing/2014/main" id="{1985D284-B3CC-8B98-13D6-54BD3F02ABBF}"/>
              </a:ext>
            </a:extLst>
          </p:cNvPr>
          <p:cNvSpPr txBox="1"/>
          <p:nvPr/>
        </p:nvSpPr>
        <p:spPr>
          <a:xfrm>
            <a:off x="681559" y="4845491"/>
            <a:ext cx="10966805" cy="1169551"/>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上述两消息的</a:t>
            </a:r>
            <a:r>
              <a:rPr lang="en-US" altLang="zh-CN" sz="2000" dirty="0">
                <a:latin typeface="+mn-ea"/>
                <a:ea typeface="+mn-ea"/>
              </a:rPr>
              <a:t>MD5</a:t>
            </a:r>
            <a:r>
              <a:rPr lang="zh-CN" altLang="en-US" sz="2000" dirty="0">
                <a:latin typeface="+mn-ea"/>
                <a:ea typeface="+mn-ea"/>
              </a:rPr>
              <a:t>值均为：</a:t>
            </a:r>
            <a:r>
              <a:rPr lang="en-US" altLang="zh-CN" sz="2000" dirty="0">
                <a:latin typeface="+mn-ea"/>
                <a:ea typeface="+mn-ea"/>
              </a:rPr>
              <a:t>79054025255fb1a26e4bc422aef54eb4</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参考文献：</a:t>
            </a:r>
            <a:r>
              <a:rPr lang="en-US" altLang="zh-CN" sz="2000" dirty="0">
                <a:latin typeface="+mn-ea"/>
                <a:ea typeface="+mn-ea"/>
              </a:rPr>
              <a:t>Eric Rescorla (17 August 2004). "A real MD5 collision". Educated Guesswork (blog). Archived from the original on 15 August 2014. Retrieved 13 April 2015.</a:t>
            </a:r>
          </a:p>
        </p:txBody>
      </p:sp>
    </p:spTree>
    <p:extLst>
      <p:ext uri="{BB962C8B-B14F-4D97-AF65-F5344CB8AC3E}">
        <p14:creationId xmlns:p14="http://schemas.microsoft.com/office/powerpoint/2010/main" val="1804491497"/>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59AAC6-2182-BEA1-569F-1177AC8CC5FC}"/>
              </a:ext>
            </a:extLst>
          </p:cNvPr>
          <p:cNvSpPr>
            <a:spLocks noGrp="1"/>
          </p:cNvSpPr>
          <p:nvPr>
            <p:ph type="title"/>
          </p:nvPr>
        </p:nvSpPr>
        <p:spPr/>
        <p:txBody>
          <a:bodyPr/>
          <a:lstStyle/>
          <a:p>
            <a:r>
              <a:rPr lang="en-US" altLang="zh-CN" dirty="0"/>
              <a:t>MD5</a:t>
            </a:r>
            <a:r>
              <a:rPr lang="zh-CN" altLang="en-US" dirty="0"/>
              <a:t>已经有害了</a:t>
            </a:r>
            <a:r>
              <a:rPr lang="en-US" altLang="zh-CN" dirty="0"/>
              <a:t>——</a:t>
            </a:r>
            <a:r>
              <a:rPr lang="zh-CN" altLang="en-US" dirty="0"/>
              <a:t>创建非法</a:t>
            </a:r>
            <a:r>
              <a:rPr lang="en-US" altLang="zh-CN" dirty="0"/>
              <a:t>CA</a:t>
            </a:r>
            <a:r>
              <a:rPr lang="zh-CN" altLang="en-US" dirty="0"/>
              <a:t>证书</a:t>
            </a:r>
          </a:p>
        </p:txBody>
      </p:sp>
      <p:sp>
        <p:nvSpPr>
          <p:cNvPr id="3" name="文本框 2">
            <a:extLst>
              <a:ext uri="{FF2B5EF4-FFF2-40B4-BE49-F238E27FC236}">
                <a16:creationId xmlns:a16="http://schemas.microsoft.com/office/drawing/2014/main" id="{49E16A6D-D592-8E90-BAB3-28D26A883013}"/>
              </a:ext>
            </a:extLst>
          </p:cNvPr>
          <p:cNvSpPr txBox="1"/>
          <p:nvPr/>
        </p:nvSpPr>
        <p:spPr>
          <a:xfrm>
            <a:off x="508685" y="1224720"/>
            <a:ext cx="6594971" cy="4678204"/>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2005</a:t>
            </a:r>
            <a:r>
              <a:rPr lang="zh-CN" altLang="en-US" sz="2000" dirty="0">
                <a:latin typeface="+mn-ea"/>
                <a:ea typeface="+mn-ea"/>
              </a:rPr>
              <a:t>年，研究人员发布了一对有效的</a:t>
            </a:r>
            <a:r>
              <a:rPr lang="en-US" altLang="zh-CN" sz="2000" dirty="0">
                <a:latin typeface="+mn-ea"/>
                <a:ea typeface="+mn-ea"/>
              </a:rPr>
              <a:t>X.509</a:t>
            </a:r>
            <a:r>
              <a:rPr lang="zh-CN" altLang="en-US" sz="2000" dirty="0">
                <a:latin typeface="+mn-ea"/>
                <a:ea typeface="+mn-ea"/>
              </a:rPr>
              <a:t>证书，它们基于</a:t>
            </a:r>
            <a:r>
              <a:rPr lang="en-US" altLang="zh-CN" sz="2000" dirty="0">
                <a:latin typeface="+mn-ea"/>
                <a:ea typeface="+mn-ea"/>
              </a:rPr>
              <a:t>MD5</a:t>
            </a:r>
            <a:r>
              <a:rPr lang="zh-CN" altLang="en-US" sz="2000" dirty="0">
                <a:latin typeface="+mn-ea"/>
                <a:ea typeface="+mn-ea"/>
              </a:rPr>
              <a:t>哈希函数，且</a:t>
            </a:r>
            <a:r>
              <a:rPr lang="zh-CN" altLang="en-US" sz="2000" b="1" dirty="0">
                <a:solidFill>
                  <a:srgbClr val="C00000"/>
                </a:solidFill>
                <a:latin typeface="+mn-ea"/>
                <a:ea typeface="+mn-ea"/>
              </a:rPr>
              <a:t>具有相同的签名</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400" dirty="0">
                <a:latin typeface="+mn-ea"/>
                <a:ea typeface="+mn-ea"/>
              </a:rPr>
              <a:t>参考：</a:t>
            </a:r>
            <a:r>
              <a:rPr lang="en-US" altLang="zh-CN" sz="1400" dirty="0">
                <a:latin typeface="+mn-ea"/>
                <a:ea typeface="+mn-ea"/>
              </a:rPr>
              <a:t>https://www.win.tue.nl/~bdeweger/CollidingCertificates/</a:t>
            </a:r>
          </a:p>
          <a:p>
            <a:pPr marL="342900"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2008</a:t>
            </a:r>
            <a:r>
              <a:rPr lang="zh-CN" altLang="en-US" sz="2000" dirty="0">
                <a:latin typeface="+mn-ea"/>
                <a:ea typeface="+mn-ea"/>
              </a:rPr>
              <a:t>年，</a:t>
            </a:r>
            <a:r>
              <a:rPr lang="en-US" altLang="zh-CN" sz="2000" b="0" i="0" dirty="0">
                <a:solidFill>
                  <a:srgbClr val="202122"/>
                </a:solidFill>
                <a:effectLst/>
                <a:latin typeface="Arial" panose="020B0604020202020204" pitchFamily="34" charset="0"/>
              </a:rPr>
              <a:t>Alexander</a:t>
            </a:r>
            <a:r>
              <a:rPr lang="zh-CN" altLang="en-US" sz="2000" b="0" i="0" dirty="0">
                <a:solidFill>
                  <a:srgbClr val="202122"/>
                </a:solidFill>
                <a:effectLst/>
                <a:latin typeface="Arial" panose="020B0604020202020204" pitchFamily="34" charset="0"/>
              </a:rPr>
              <a:t>等人</a:t>
            </a:r>
            <a:r>
              <a:rPr lang="zh-CN" altLang="en-US" sz="2000" dirty="0">
                <a:latin typeface="+mn-ea"/>
                <a:ea typeface="+mn-ea"/>
              </a:rPr>
              <a:t>在第</a:t>
            </a:r>
            <a:r>
              <a:rPr lang="en-US" altLang="zh-CN" sz="2000" dirty="0">
                <a:latin typeface="+mn-ea"/>
                <a:ea typeface="+mn-ea"/>
              </a:rPr>
              <a:t>25</a:t>
            </a:r>
            <a:r>
              <a:rPr lang="zh-CN" altLang="en-US" sz="2000" dirty="0">
                <a:latin typeface="+mn-ea"/>
                <a:ea typeface="+mn-ea"/>
              </a:rPr>
              <a:t>届混沌通信大会上宣布，他们使用</a:t>
            </a:r>
            <a:r>
              <a:rPr lang="en-US" altLang="zh-CN" sz="2000" dirty="0">
                <a:latin typeface="+mn-ea"/>
                <a:ea typeface="+mn-ea"/>
              </a:rPr>
              <a:t>MD5</a:t>
            </a:r>
            <a:r>
              <a:rPr lang="zh-CN" altLang="en-US" sz="2000" dirty="0">
                <a:latin typeface="+mn-ea"/>
                <a:ea typeface="+mn-ea"/>
              </a:rPr>
              <a:t>碰撞“创建”了一个证书，该证书在通过其</a:t>
            </a:r>
            <a:r>
              <a:rPr lang="en-US" altLang="zh-CN" sz="2000" dirty="0">
                <a:latin typeface="+mn-ea"/>
                <a:ea typeface="+mn-ea"/>
              </a:rPr>
              <a:t>MD5</a:t>
            </a:r>
            <a:r>
              <a:rPr lang="zh-CN" altLang="en-US" sz="2000" dirty="0">
                <a:latin typeface="+mn-ea"/>
                <a:ea typeface="+mn-ea"/>
              </a:rPr>
              <a:t>哈希进行检查时</a:t>
            </a:r>
            <a:r>
              <a:rPr lang="zh-CN" altLang="en-US" sz="2000" b="1" dirty="0">
                <a:solidFill>
                  <a:srgbClr val="C00000"/>
                </a:solidFill>
                <a:latin typeface="+mn-ea"/>
                <a:ea typeface="+mn-ea"/>
              </a:rPr>
              <a:t>“看起来”是合法的</a:t>
            </a:r>
            <a:endParaRPr lang="en-US" altLang="zh-CN" sz="2000" b="1" dirty="0">
              <a:solidFill>
                <a:srgbClr val="C00000"/>
              </a:solidFill>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研究人员将</a:t>
            </a:r>
            <a:r>
              <a:rPr lang="en-US" altLang="zh-CN" sz="2000" dirty="0" err="1">
                <a:latin typeface="+mn-ea"/>
                <a:ea typeface="+mn-ea"/>
              </a:rPr>
              <a:t>RapidSSL</a:t>
            </a:r>
            <a:r>
              <a:rPr lang="zh-CN" altLang="en-US" sz="2000" dirty="0">
                <a:latin typeface="+mn-ea"/>
                <a:ea typeface="+mn-ea"/>
              </a:rPr>
              <a:t>颁发的</a:t>
            </a:r>
            <a:r>
              <a:rPr lang="zh-CN" altLang="en-US" sz="2000" b="1" dirty="0">
                <a:solidFill>
                  <a:srgbClr val="C00000"/>
                </a:solidFill>
                <a:latin typeface="+mn-ea"/>
                <a:ea typeface="+mn-ea"/>
              </a:rPr>
              <a:t>普通</a:t>
            </a:r>
            <a:r>
              <a:rPr lang="en-US" altLang="zh-CN" sz="2000" b="1" dirty="0">
                <a:solidFill>
                  <a:srgbClr val="C00000"/>
                </a:solidFill>
                <a:latin typeface="+mn-ea"/>
                <a:ea typeface="+mn-ea"/>
              </a:rPr>
              <a:t>SSL</a:t>
            </a:r>
            <a:r>
              <a:rPr lang="zh-CN" altLang="en-US" sz="2000" b="1" dirty="0">
                <a:solidFill>
                  <a:srgbClr val="C00000"/>
                </a:solidFill>
                <a:latin typeface="+mn-ea"/>
                <a:ea typeface="+mn-ea"/>
              </a:rPr>
              <a:t>证书更改为</a:t>
            </a:r>
            <a:r>
              <a:rPr lang="zh-CN" altLang="en-US" sz="2000" dirty="0">
                <a:latin typeface="+mn-ea"/>
                <a:ea typeface="+mn-ea"/>
              </a:rPr>
              <a:t>该颁发者的</a:t>
            </a:r>
            <a:r>
              <a:rPr lang="zh-CN" altLang="en-US" sz="2000" b="1" dirty="0">
                <a:solidFill>
                  <a:srgbClr val="C00000"/>
                </a:solidFill>
                <a:latin typeface="+mn-ea"/>
                <a:ea typeface="+mn-ea"/>
              </a:rPr>
              <a:t>有效</a:t>
            </a:r>
            <a:r>
              <a:rPr lang="en-US" altLang="zh-CN" sz="2000" b="1" dirty="0">
                <a:solidFill>
                  <a:srgbClr val="C00000"/>
                </a:solidFill>
                <a:latin typeface="+mn-ea"/>
                <a:ea typeface="+mn-ea"/>
              </a:rPr>
              <a:t>CA</a:t>
            </a:r>
            <a:r>
              <a:rPr lang="zh-CN" altLang="en-US" sz="2000" b="1" dirty="0">
                <a:solidFill>
                  <a:srgbClr val="C00000"/>
                </a:solidFill>
                <a:latin typeface="+mn-ea"/>
                <a:ea typeface="+mn-ea"/>
              </a:rPr>
              <a:t>证书</a:t>
            </a:r>
            <a:r>
              <a:rPr lang="zh-CN" altLang="en-US" sz="2000" dirty="0">
                <a:latin typeface="+mn-ea"/>
                <a:ea typeface="+mn-ea"/>
              </a:rPr>
              <a:t>，然后可以使用该证书创建其他看起来合法且源于</a:t>
            </a:r>
            <a:r>
              <a:rPr lang="en-US" altLang="zh-CN" sz="2000" dirty="0" err="1">
                <a:latin typeface="+mn-ea"/>
                <a:ea typeface="+mn-ea"/>
              </a:rPr>
              <a:t>RapidSSL</a:t>
            </a:r>
            <a:r>
              <a:rPr lang="zh-CN" altLang="en-US" sz="2000" dirty="0">
                <a:latin typeface="+mn-ea"/>
                <a:ea typeface="+mn-ea"/>
              </a:rPr>
              <a:t>的证书</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2000" dirty="0" err="1">
                <a:latin typeface="+mn-ea"/>
                <a:ea typeface="+mn-ea"/>
              </a:rPr>
              <a:t>RapidSSL</a:t>
            </a:r>
            <a:r>
              <a:rPr lang="zh-CN" altLang="en-US" sz="2000" dirty="0">
                <a:latin typeface="+mn-ea"/>
                <a:ea typeface="+mn-ea"/>
              </a:rPr>
              <a:t>证书的发行商</a:t>
            </a:r>
            <a:r>
              <a:rPr lang="en-US" altLang="zh-CN" sz="2000" dirty="0">
                <a:latin typeface="+mn-ea"/>
                <a:ea typeface="+mn-ea"/>
              </a:rPr>
              <a:t>VeriSign</a:t>
            </a:r>
            <a:r>
              <a:rPr lang="zh-CN" altLang="en-US" sz="2000" dirty="0">
                <a:latin typeface="+mn-ea"/>
                <a:ea typeface="+mn-ea"/>
              </a:rPr>
              <a:t>表示，一旦宣布该漏洞，他们将</a:t>
            </a:r>
            <a:r>
              <a:rPr lang="zh-CN" altLang="en-US" sz="2000" b="1" dirty="0">
                <a:solidFill>
                  <a:srgbClr val="C00000"/>
                </a:solidFill>
                <a:latin typeface="+mn-ea"/>
                <a:ea typeface="+mn-ea"/>
              </a:rPr>
              <a:t>停止使用</a:t>
            </a:r>
            <a:r>
              <a:rPr lang="en-US" altLang="zh-CN" sz="2000" b="1" dirty="0">
                <a:solidFill>
                  <a:srgbClr val="C00000"/>
                </a:solidFill>
                <a:latin typeface="+mn-ea"/>
                <a:ea typeface="+mn-ea"/>
              </a:rPr>
              <a:t>MD5</a:t>
            </a:r>
            <a:r>
              <a:rPr lang="zh-CN" altLang="en-US" sz="2000" dirty="0">
                <a:latin typeface="+mn-ea"/>
                <a:ea typeface="+mn-ea"/>
              </a:rPr>
              <a:t>作为</a:t>
            </a:r>
            <a:r>
              <a:rPr lang="en-US" altLang="zh-CN" sz="2000" dirty="0" err="1">
                <a:latin typeface="+mn-ea"/>
                <a:ea typeface="+mn-ea"/>
              </a:rPr>
              <a:t>RapidSSL</a:t>
            </a:r>
            <a:r>
              <a:rPr lang="zh-CN" altLang="en-US" sz="2000" dirty="0">
                <a:latin typeface="+mn-ea"/>
                <a:ea typeface="+mn-ea"/>
              </a:rPr>
              <a:t>的校验和算法来发行新证书</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400" dirty="0">
                <a:latin typeface="+mn-ea"/>
                <a:ea typeface="+mn-ea"/>
              </a:rPr>
              <a:t>参考：</a:t>
            </a:r>
            <a:r>
              <a:rPr lang="en-US" altLang="zh-CN" sz="1400" dirty="0">
                <a:latin typeface="+mn-ea"/>
                <a:ea typeface="+mn-ea"/>
              </a:rPr>
              <a:t>https://www.win.tue.nl/hashclash/rogue-ca/</a:t>
            </a:r>
          </a:p>
        </p:txBody>
      </p:sp>
      <p:pic>
        <p:nvPicPr>
          <p:cNvPr id="7" name="图片 6">
            <a:extLst>
              <a:ext uri="{FF2B5EF4-FFF2-40B4-BE49-F238E27FC236}">
                <a16:creationId xmlns:a16="http://schemas.microsoft.com/office/drawing/2014/main" id="{386CF280-7576-ACBE-2407-D1D5E399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5671" y="0"/>
            <a:ext cx="4848844" cy="6858000"/>
          </a:xfrm>
          <a:prstGeom prst="rect">
            <a:avLst/>
          </a:prstGeom>
        </p:spPr>
      </p:pic>
      <p:pic>
        <p:nvPicPr>
          <p:cNvPr id="9" name="图片 8">
            <a:extLst>
              <a:ext uri="{FF2B5EF4-FFF2-40B4-BE49-F238E27FC236}">
                <a16:creationId xmlns:a16="http://schemas.microsoft.com/office/drawing/2014/main" id="{32C72284-D0B5-C61C-1C8B-F51A304B9696}"/>
              </a:ext>
            </a:extLst>
          </p:cNvPr>
          <p:cNvPicPr>
            <a:picLocks noChangeAspect="1"/>
          </p:cNvPicPr>
          <p:nvPr/>
        </p:nvPicPr>
        <p:blipFill>
          <a:blip r:embed="rId3"/>
          <a:stretch>
            <a:fillRect/>
          </a:stretch>
        </p:blipFill>
        <p:spPr>
          <a:xfrm>
            <a:off x="7657237" y="3497142"/>
            <a:ext cx="4205711" cy="3020343"/>
          </a:xfrm>
          <a:prstGeom prst="rect">
            <a:avLst/>
          </a:prstGeom>
          <a:ln>
            <a:solidFill>
              <a:schemeClr val="tx1"/>
            </a:solidFill>
          </a:ln>
        </p:spPr>
      </p:pic>
    </p:spTree>
    <p:extLst>
      <p:ext uri="{BB962C8B-B14F-4D97-AF65-F5344CB8AC3E}">
        <p14:creationId xmlns:p14="http://schemas.microsoft.com/office/powerpoint/2010/main" val="30617684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2FAD9-F125-CC80-3A28-EDB62D30032F}"/>
              </a:ext>
            </a:extLst>
          </p:cNvPr>
          <p:cNvSpPr>
            <a:spLocks noGrp="1"/>
          </p:cNvSpPr>
          <p:nvPr>
            <p:ph type="title"/>
          </p:nvPr>
        </p:nvSpPr>
        <p:spPr/>
        <p:txBody>
          <a:bodyPr/>
          <a:lstStyle/>
          <a:p>
            <a:r>
              <a:rPr lang="zh-CN" altLang="en-US" dirty="0"/>
              <a:t>消息是需要认证的</a:t>
            </a:r>
          </a:p>
        </p:txBody>
      </p:sp>
      <p:sp>
        <p:nvSpPr>
          <p:cNvPr id="9" name="文本框 8">
            <a:extLst>
              <a:ext uri="{FF2B5EF4-FFF2-40B4-BE49-F238E27FC236}">
                <a16:creationId xmlns:a16="http://schemas.microsoft.com/office/drawing/2014/main" id="{1985D284-B3CC-8B98-13D6-54BD3F02ABBF}"/>
              </a:ext>
            </a:extLst>
          </p:cNvPr>
          <p:cNvSpPr txBox="1"/>
          <p:nvPr/>
        </p:nvSpPr>
        <p:spPr>
          <a:xfrm>
            <a:off x="622419" y="1005306"/>
            <a:ext cx="5232471" cy="5170646"/>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防止敌手的</a:t>
            </a:r>
            <a:r>
              <a:rPr lang="zh-CN" altLang="en-US" sz="2000" b="1" dirty="0">
                <a:solidFill>
                  <a:srgbClr val="C00000"/>
                </a:solidFill>
                <a:latin typeface="+mn-ea"/>
                <a:ea typeface="+mn-ea"/>
              </a:rPr>
              <a:t>主动</a:t>
            </a:r>
            <a:r>
              <a:rPr lang="zh-CN" altLang="en-US" sz="2000" dirty="0">
                <a:latin typeface="+mn-ea"/>
                <a:ea typeface="+mn-ea"/>
              </a:rPr>
              <a:t>攻击</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消息加密后，攻击者被动监听一般干不了什么，但主动篡改说不定就能实现他的某种攻击</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应验证消息来源是可靠的</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内容未被修改</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来自于期望的用户</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实时</a:t>
            </a:r>
            <a:r>
              <a:rPr lang="zh-CN" altLang="en-US" sz="2000" dirty="0">
                <a:latin typeface="+mn-ea"/>
                <a:ea typeface="+mn-ea"/>
              </a:rPr>
              <a:t>、且顺序正确</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可以采用传统的对称加密算法</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只有发送者和接收者有共享的密钥</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也可以采用非对称加密体制</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在消息后面追加数字签名</a:t>
            </a:r>
          </a:p>
        </p:txBody>
      </p:sp>
      <p:pic>
        <p:nvPicPr>
          <p:cNvPr id="4" name="图片 3">
            <a:extLst>
              <a:ext uri="{FF2B5EF4-FFF2-40B4-BE49-F238E27FC236}">
                <a16:creationId xmlns:a16="http://schemas.microsoft.com/office/drawing/2014/main" id="{6B8D7757-48CE-7E54-6B45-6C764DFBFD72}"/>
              </a:ext>
            </a:extLst>
          </p:cNvPr>
          <p:cNvPicPr>
            <a:picLocks noChangeAspect="1"/>
          </p:cNvPicPr>
          <p:nvPr/>
        </p:nvPicPr>
        <p:blipFill>
          <a:blip r:embed="rId3"/>
          <a:stretch>
            <a:fillRect/>
          </a:stretch>
        </p:blipFill>
        <p:spPr>
          <a:xfrm>
            <a:off x="6234018" y="1534074"/>
            <a:ext cx="5169426" cy="3721612"/>
          </a:xfrm>
          <a:prstGeom prst="rect">
            <a:avLst/>
          </a:prstGeom>
        </p:spPr>
      </p:pic>
    </p:spTree>
    <p:extLst>
      <p:ext uri="{BB962C8B-B14F-4D97-AF65-F5344CB8AC3E}">
        <p14:creationId xmlns:p14="http://schemas.microsoft.com/office/powerpoint/2010/main" val="1688144392"/>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2FAD9-F125-CC80-3A28-EDB62D30032F}"/>
              </a:ext>
            </a:extLst>
          </p:cNvPr>
          <p:cNvSpPr>
            <a:spLocks noGrp="1"/>
          </p:cNvSpPr>
          <p:nvPr>
            <p:ph type="title"/>
          </p:nvPr>
        </p:nvSpPr>
        <p:spPr/>
        <p:txBody>
          <a:bodyPr/>
          <a:lstStyle/>
          <a:p>
            <a:r>
              <a:rPr lang="zh-CN" altLang="en-US" dirty="0"/>
              <a:t>消息认证码（</a:t>
            </a:r>
            <a:r>
              <a:rPr lang="en-US" altLang="zh-CN" dirty="0"/>
              <a:t>Message Authentication Codes</a:t>
            </a:r>
            <a:r>
              <a:rPr lang="zh-CN" altLang="en-US" dirty="0"/>
              <a:t>）</a:t>
            </a:r>
          </a:p>
        </p:txBody>
      </p:sp>
      <p:pic>
        <p:nvPicPr>
          <p:cNvPr id="3" name="Picture 4">
            <a:extLst>
              <a:ext uri="{FF2B5EF4-FFF2-40B4-BE49-F238E27FC236}">
                <a16:creationId xmlns:a16="http://schemas.microsoft.com/office/drawing/2014/main" id="{8E9B28D7-DFD3-C74B-6EB2-0A5C38A4C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3125"/>
          <a:stretch>
            <a:fillRect/>
          </a:stretch>
        </p:blipFill>
        <p:spPr bwMode="auto">
          <a:xfrm>
            <a:off x="345965" y="1299253"/>
            <a:ext cx="6858000" cy="408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f4.pdf                                                         00ABB570  Mnementh                      BEAE7A2F:">
            <a:extLst>
              <a:ext uri="{FF2B5EF4-FFF2-40B4-BE49-F238E27FC236}">
                <a16:creationId xmlns:a16="http://schemas.microsoft.com/office/drawing/2014/main" id="{9FBD0DC7-B530-AEE3-600A-FA21DCBD1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265" t="7159" r="4633" b="17897"/>
          <a:stretch>
            <a:fillRect/>
          </a:stretch>
        </p:blipFill>
        <p:spPr bwMode="auto">
          <a:xfrm>
            <a:off x="6892238" y="1054241"/>
            <a:ext cx="4411662" cy="49672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E30CCC11-99B2-2741-9A4C-BC05703A467B}"/>
              </a:ext>
            </a:extLst>
          </p:cNvPr>
          <p:cNvSpPr txBox="1"/>
          <p:nvPr/>
        </p:nvSpPr>
        <p:spPr>
          <a:xfrm>
            <a:off x="2095845" y="5430139"/>
            <a:ext cx="2935152" cy="400110"/>
          </a:xfrm>
          <a:prstGeom prst="rect">
            <a:avLst/>
          </a:prstGeom>
          <a:noFill/>
        </p:spPr>
        <p:txBody>
          <a:bodyPr wrap="square">
            <a:spAutoFit/>
          </a:bodyPr>
          <a:lstStyle/>
          <a:p>
            <a:pPr algn="ctr"/>
            <a:r>
              <a:rPr kumimoji="1" lang="zh-CN" altLang="en-US" sz="2000" b="1" dirty="0">
                <a:solidFill>
                  <a:schemeClr val="accent1"/>
                </a:solidFill>
                <a:ea typeface="Heiti SC Light" charset="-122"/>
              </a:rPr>
              <a:t>消息认证码的使用</a:t>
            </a:r>
          </a:p>
        </p:txBody>
      </p:sp>
      <p:sp>
        <p:nvSpPr>
          <p:cNvPr id="7" name="文本框 6">
            <a:extLst>
              <a:ext uri="{FF2B5EF4-FFF2-40B4-BE49-F238E27FC236}">
                <a16:creationId xmlns:a16="http://schemas.microsoft.com/office/drawing/2014/main" id="{66D810BC-B168-1656-B18B-6F1D79397AB1}"/>
              </a:ext>
            </a:extLst>
          </p:cNvPr>
          <p:cNvSpPr txBox="1"/>
          <p:nvPr/>
        </p:nvSpPr>
        <p:spPr>
          <a:xfrm>
            <a:off x="6621798" y="5724526"/>
            <a:ext cx="5199801" cy="400110"/>
          </a:xfrm>
          <a:prstGeom prst="rect">
            <a:avLst/>
          </a:prstGeom>
          <a:noFill/>
        </p:spPr>
        <p:txBody>
          <a:bodyPr wrap="square">
            <a:spAutoFit/>
          </a:bodyPr>
          <a:lstStyle/>
          <a:p>
            <a:pPr algn="ctr"/>
            <a:r>
              <a:rPr kumimoji="1" lang="zh-CN" altLang="en-US" sz="2000" b="1" dirty="0">
                <a:solidFill>
                  <a:schemeClr val="accent1"/>
                </a:solidFill>
                <a:ea typeface="Heiti SC Light" charset="-122"/>
              </a:rPr>
              <a:t>基于</a:t>
            </a:r>
            <a:r>
              <a:rPr kumimoji="1" lang="en-US" altLang="zh-CN" sz="2000" b="1" dirty="0">
                <a:solidFill>
                  <a:schemeClr val="accent1"/>
                </a:solidFill>
                <a:ea typeface="Heiti SC Light" charset="-122"/>
              </a:rPr>
              <a:t>Hash</a:t>
            </a:r>
            <a:r>
              <a:rPr kumimoji="1" lang="zh-CN" altLang="en-US" sz="2000" b="1" dirty="0">
                <a:solidFill>
                  <a:schemeClr val="accent1"/>
                </a:solidFill>
                <a:ea typeface="Heiti SC Light" charset="-122"/>
              </a:rPr>
              <a:t>函数的消息认证码（</a:t>
            </a:r>
            <a:r>
              <a:rPr kumimoji="1" lang="en-US" altLang="zh-CN" sz="2000" b="1" dirty="0">
                <a:solidFill>
                  <a:schemeClr val="accent1"/>
                </a:solidFill>
                <a:ea typeface="Heiti SC Light" charset="-122"/>
              </a:rPr>
              <a:t>HMAC</a:t>
            </a:r>
            <a:r>
              <a:rPr kumimoji="1" lang="zh-CN" altLang="en-US" sz="2000" b="1" dirty="0">
                <a:solidFill>
                  <a:schemeClr val="accent1"/>
                </a:solidFill>
                <a:ea typeface="Heiti SC Light" charset="-122"/>
              </a:rPr>
              <a:t>）</a:t>
            </a:r>
          </a:p>
        </p:txBody>
      </p:sp>
    </p:spTree>
    <p:extLst>
      <p:ext uri="{BB962C8B-B14F-4D97-AF65-F5344CB8AC3E}">
        <p14:creationId xmlns:p14="http://schemas.microsoft.com/office/powerpoint/2010/main" val="364069608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74760" y="1286273"/>
            <a:ext cx="6135653" cy="4851002"/>
            <a:chOff x="5574760" y="1286273"/>
            <a:chExt cx="6135653" cy="4851002"/>
          </a:xfrm>
        </p:grpSpPr>
        <p:grpSp>
          <p:nvGrpSpPr>
            <p:cNvPr id="23" name="组合 22"/>
            <p:cNvGrpSpPr/>
            <p:nvPr/>
          </p:nvGrpSpPr>
          <p:grpSpPr>
            <a:xfrm>
              <a:off x="8036197" y="5982373"/>
              <a:ext cx="1001207" cy="154902"/>
              <a:chOff x="7957225" y="6063574"/>
              <a:chExt cx="1508992" cy="233464"/>
            </a:xfrm>
          </p:grpSpPr>
          <p:sp>
            <p:nvSpPr>
              <p:cNvPr id="24" name="椭圆 23"/>
              <p:cNvSpPr/>
              <p:nvPr userDrawn="1"/>
            </p:nvSpPr>
            <p:spPr>
              <a:xfrm>
                <a:off x="7957225"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1</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3" name="文本占位符 12"/>
            <p:cNvSpPr txBox="1"/>
            <p:nvPr/>
          </p:nvSpPr>
          <p:spPr>
            <a:xfrm>
              <a:off x="5574760" y="2859854"/>
              <a:ext cx="6135653" cy="795391"/>
            </a:xfrm>
            <a:prstGeom prst="rect">
              <a:avLst/>
            </a:prstGeom>
          </p:spPr>
          <p:txBody>
            <a:bodyPr vert="horz" lIns="0" tIns="0" rIns="0" bIns="0" rtlCol="0" anchor="ctr">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问题</a:t>
              </a:r>
              <a:r>
                <a:rPr kumimoji="0" lang="en-US" altLang="zh-CN"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1</a:t>
              </a: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：如何解决加密通信问题？</a:t>
              </a:r>
            </a:p>
          </p:txBody>
        </p:sp>
      </p:grpSp>
    </p:spTree>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sp>
        <p:nvSpPr>
          <p:cNvPr id="8" name="矩形 7"/>
          <p:cNvSpPr/>
          <p:nvPr/>
        </p:nvSpPr>
        <p:spPr>
          <a:xfrm>
            <a:off x="4211349" y="966400"/>
            <a:ext cx="7338786" cy="500380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9" name="标题 1"/>
          <p:cNvSpPr txBox="1"/>
          <p:nvPr/>
        </p:nvSpPr>
        <p:spPr>
          <a:xfrm>
            <a:off x="4920991" y="1853564"/>
            <a:ext cx="6428799"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300" normalizeH="0" baseline="0" noProof="0" dirty="0">
                <a:ln>
                  <a:noFill/>
                </a:ln>
                <a:solidFill>
                  <a:srgbClr val="006C39"/>
                </a:solidFill>
                <a:effectLst/>
                <a:uLnTx/>
                <a:uFillTx/>
                <a:latin typeface="Arial Black" panose="020B0A04020102020204"/>
                <a:ea typeface="微软雅黑" panose="020B0503020204020204" pitchFamily="34" charset="-122"/>
                <a:cs typeface="+mj-cs"/>
              </a:rPr>
              <a:t>作业</a:t>
            </a:r>
          </a:p>
        </p:txBody>
      </p:sp>
      <p:sp>
        <p:nvSpPr>
          <p:cNvPr id="10" name="文本框"/>
          <p:cNvSpPr txBox="1"/>
          <p:nvPr/>
        </p:nvSpPr>
        <p:spPr>
          <a:xfrm>
            <a:off x="4868889" y="3075511"/>
            <a:ext cx="2768519" cy="1961050"/>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latin typeface="Arial" panose="020B0604020202020204"/>
                <a:ea typeface="微软雅黑" panose="020B0503020204020204" pitchFamily="34" charset="-122"/>
              </a:rPr>
              <a:t>生物识别技术、口令、智能卡</a:t>
            </a:r>
            <a:r>
              <a:rPr lang="en-US" altLang="zh-CN" sz="2000" spc="300" dirty="0">
                <a:latin typeface="Arial" panose="020B0604020202020204"/>
                <a:ea typeface="微软雅黑" panose="020B0503020204020204" pitchFamily="34" charset="-122"/>
              </a:rPr>
              <a:t>/USB Key</a:t>
            </a:r>
            <a:r>
              <a:rPr lang="zh-CN" altLang="en-US" sz="2000" spc="300" dirty="0">
                <a:latin typeface="Arial" panose="020B0604020202020204"/>
                <a:ea typeface="微软雅黑" panose="020B0503020204020204" pitchFamily="34" charset="-122"/>
              </a:rPr>
              <a:t>比起来，各自优缺点是什么，哪种安全性更高？</a:t>
            </a:r>
          </a:p>
        </p:txBody>
      </p:sp>
      <p:pic>
        <p:nvPicPr>
          <p:cNvPr id="2" name="图片 3">
            <a:extLst>
              <a:ext uri="{FF2B5EF4-FFF2-40B4-BE49-F238E27FC236}">
                <a16:creationId xmlns:a16="http://schemas.microsoft.com/office/drawing/2014/main" id="{D9095B5C-CABD-747B-CB00-7A872CC5D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720" y="1721091"/>
            <a:ext cx="2768519" cy="361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3388647"/>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7119259"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7608346" y="4599386"/>
            <a:ext cx="3979596"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北京理工大学网络空间安全学院</a:t>
            </a:r>
          </a:p>
        </p:txBody>
      </p:sp>
      <p:sp>
        <p:nvSpPr>
          <p:cNvPr id="22" name="文本框 21"/>
          <p:cNvSpPr txBox="1"/>
          <p:nvPr/>
        </p:nvSpPr>
        <p:spPr>
          <a:xfrm>
            <a:off x="7608346" y="5112604"/>
            <a:ext cx="3714570" cy="304250"/>
          </a:xfrm>
          <a:prstGeom prst="rect">
            <a:avLst/>
          </a:prstGeom>
          <a:noFill/>
        </p:spPr>
        <p:txBody>
          <a:bodyPr wrap="square" lIns="0" tIns="0" rIns="0" bIns="0" rtlCol="0">
            <a:spAutoFit/>
          </a:bodyPr>
          <a:lstStyle/>
          <a:p>
            <a:pPr algn="l">
              <a:lnSpc>
                <a:spcPct val="120000"/>
              </a:lnSpc>
            </a:pPr>
            <a:fld id="{D421250B-0E4E-4464-9262-DD19598EBE82}" type="datetime2">
              <a:rPr lang="zh-CN" altLang="en-US" spc="300" smtClean="0">
                <a:solidFill>
                  <a:schemeClr val="bg1">
                    <a:alpha val="90000"/>
                  </a:schemeClr>
                </a:solidFill>
                <a:latin typeface="+mn-ea"/>
              </a:rPr>
              <a:t>2022年9月18日</a:t>
            </a:fld>
            <a:endParaRPr lang="zh-CN" altLang="en-US" spc="300" dirty="0">
              <a:solidFill>
                <a:schemeClr val="bg1">
                  <a:alpha val="90000"/>
                </a:schemeClr>
              </a:solidFill>
              <a:latin typeface="+mn-ea"/>
            </a:endParaRPr>
          </a:p>
        </p:txBody>
      </p:sp>
      <p:sp>
        <p:nvSpPr>
          <p:cNvPr id="23" name="文本框 22"/>
          <p:cNvSpPr txBox="1"/>
          <p:nvPr/>
        </p:nvSpPr>
        <p:spPr>
          <a:xfrm>
            <a:off x="4622801" y="2011086"/>
            <a:ext cx="6914815" cy="94487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mn-ea"/>
                <a:ea typeface="+mn-ea"/>
              </a:rPr>
              <a:t>谢谢大家！</a:t>
            </a:r>
          </a:p>
        </p:txBody>
      </p:sp>
    </p:spTree>
    <p:extLst>
      <p:ext uri="{BB962C8B-B14F-4D97-AF65-F5344CB8AC3E}">
        <p14:creationId xmlns:p14="http://schemas.microsoft.com/office/powerpoint/2010/main" val="277362914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对称密码算法</a:t>
            </a:r>
          </a:p>
        </p:txBody>
      </p:sp>
      <p:pic>
        <p:nvPicPr>
          <p:cNvPr id="2" name="Picture 4">
            <a:extLst>
              <a:ext uri="{FF2B5EF4-FFF2-40B4-BE49-F238E27FC236}">
                <a16:creationId xmlns:a16="http://schemas.microsoft.com/office/drawing/2014/main" id="{39B3BABC-2C44-6EAB-C2B9-96EFB9423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897" t="23125" r="3580" b="32373"/>
          <a:stretch>
            <a:fillRect/>
          </a:stretch>
        </p:blipFill>
        <p:spPr bwMode="auto">
          <a:xfrm>
            <a:off x="493371" y="1116203"/>
            <a:ext cx="11048872" cy="484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2F062745-E2EE-BBA5-748A-A3D9219D7C85}"/>
              </a:ext>
            </a:extLst>
          </p:cNvPr>
          <p:cNvSpPr txBox="1">
            <a:spLocks noChangeArrowheads="1"/>
          </p:cNvSpPr>
          <p:nvPr/>
        </p:nvSpPr>
        <p:spPr bwMode="auto">
          <a:xfrm>
            <a:off x="2829155" y="5207234"/>
            <a:ext cx="1845961" cy="555132"/>
          </a:xfrm>
          <a:prstGeom prst="rect">
            <a:avLst/>
          </a:prstGeom>
          <a:no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加密设备</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4" name="Rectangle 2">
            <a:extLst>
              <a:ext uri="{FF2B5EF4-FFF2-40B4-BE49-F238E27FC236}">
                <a16:creationId xmlns:a16="http://schemas.microsoft.com/office/drawing/2014/main" id="{07BDBED1-BCA4-42B2-22C0-8ED08E3E7D9E}"/>
              </a:ext>
            </a:extLst>
          </p:cNvPr>
          <p:cNvSpPr txBox="1">
            <a:spLocks noChangeArrowheads="1"/>
          </p:cNvSpPr>
          <p:nvPr/>
        </p:nvSpPr>
        <p:spPr bwMode="auto">
          <a:xfrm>
            <a:off x="7202988" y="5207234"/>
            <a:ext cx="1845960" cy="555132"/>
          </a:xfrm>
          <a:prstGeom prst="rect">
            <a:avLst/>
          </a:prstGeom>
          <a:no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解密设备</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5" name="Rectangle 2">
            <a:extLst>
              <a:ext uri="{FF2B5EF4-FFF2-40B4-BE49-F238E27FC236}">
                <a16:creationId xmlns:a16="http://schemas.microsoft.com/office/drawing/2014/main" id="{ADF0D00A-627B-0219-B714-B62F0BE9CC75}"/>
              </a:ext>
            </a:extLst>
          </p:cNvPr>
          <p:cNvSpPr txBox="1">
            <a:spLocks noChangeArrowheads="1"/>
          </p:cNvSpPr>
          <p:nvPr/>
        </p:nvSpPr>
        <p:spPr bwMode="auto">
          <a:xfrm>
            <a:off x="506818" y="5207234"/>
            <a:ext cx="1847882" cy="555132"/>
          </a:xfrm>
          <a:prstGeom prst="rect">
            <a:avLst/>
          </a:prstGeom>
          <a:no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明文</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6" name="Rectangle 2">
            <a:extLst>
              <a:ext uri="{FF2B5EF4-FFF2-40B4-BE49-F238E27FC236}">
                <a16:creationId xmlns:a16="http://schemas.microsoft.com/office/drawing/2014/main" id="{7D5D3062-1BA5-40F0-515D-AF184B316DED}"/>
              </a:ext>
            </a:extLst>
          </p:cNvPr>
          <p:cNvSpPr txBox="1">
            <a:spLocks noChangeArrowheads="1"/>
          </p:cNvSpPr>
          <p:nvPr/>
        </p:nvSpPr>
        <p:spPr bwMode="auto">
          <a:xfrm>
            <a:off x="9753909" y="5207234"/>
            <a:ext cx="1847882" cy="555132"/>
          </a:xfrm>
          <a:prstGeom prst="rect">
            <a:avLst/>
          </a:prstGeom>
          <a:no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明文</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7" name="Rectangle 2">
            <a:extLst>
              <a:ext uri="{FF2B5EF4-FFF2-40B4-BE49-F238E27FC236}">
                <a16:creationId xmlns:a16="http://schemas.microsoft.com/office/drawing/2014/main" id="{B5DDC3DB-DB21-EF6F-4EBF-26831FCBDC5F}"/>
              </a:ext>
            </a:extLst>
          </p:cNvPr>
          <p:cNvSpPr txBox="1">
            <a:spLocks noChangeArrowheads="1"/>
          </p:cNvSpPr>
          <p:nvPr/>
        </p:nvSpPr>
        <p:spPr bwMode="auto">
          <a:xfrm>
            <a:off x="5065053" y="4097401"/>
            <a:ext cx="1845961" cy="5570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密文</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8" name="Rectangle 2">
            <a:extLst>
              <a:ext uri="{FF2B5EF4-FFF2-40B4-BE49-F238E27FC236}">
                <a16:creationId xmlns:a16="http://schemas.microsoft.com/office/drawing/2014/main" id="{CAE86300-1F58-C531-540E-D06E470EC073}"/>
              </a:ext>
            </a:extLst>
          </p:cNvPr>
          <p:cNvSpPr txBox="1">
            <a:spLocks noChangeArrowheads="1"/>
          </p:cNvSpPr>
          <p:nvPr/>
        </p:nvSpPr>
        <p:spPr bwMode="auto">
          <a:xfrm>
            <a:off x="4289020" y="2232231"/>
            <a:ext cx="870157" cy="5551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密钥</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10" name="Rectangle 2">
            <a:extLst>
              <a:ext uri="{FF2B5EF4-FFF2-40B4-BE49-F238E27FC236}">
                <a16:creationId xmlns:a16="http://schemas.microsoft.com/office/drawing/2014/main" id="{78DAA919-D10F-E7E9-F42A-9C3ECF523DE4}"/>
              </a:ext>
            </a:extLst>
          </p:cNvPr>
          <p:cNvSpPr txBox="1">
            <a:spLocks noChangeArrowheads="1"/>
          </p:cNvSpPr>
          <p:nvPr/>
        </p:nvSpPr>
        <p:spPr bwMode="auto">
          <a:xfrm>
            <a:off x="8612910" y="2232231"/>
            <a:ext cx="872077" cy="5551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a:solidFill>
                  <a:srgbClr val="C00000"/>
                </a:solidFill>
                <a:latin typeface="Arial" panose="020B0604020202020204" pitchFamily="34" charset="0"/>
                <a:ea typeface="黑体" panose="02010609060101010101" pitchFamily="49" charset="-122"/>
                <a:cs typeface="Arial" panose="020B0604020202020204" pitchFamily="34" charset="0"/>
              </a:rPr>
              <a:t>密钥</a:t>
            </a:r>
            <a:endParaRPr lang="en-US" altLang="en-US" sz="2000" b="1">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14" name="Rectangle 2">
            <a:extLst>
              <a:ext uri="{FF2B5EF4-FFF2-40B4-BE49-F238E27FC236}">
                <a16:creationId xmlns:a16="http://schemas.microsoft.com/office/drawing/2014/main" id="{8FAC58A1-9677-6E4A-F8FD-D235747A4029}"/>
              </a:ext>
            </a:extLst>
          </p:cNvPr>
          <p:cNvSpPr txBox="1">
            <a:spLocks noChangeArrowheads="1"/>
          </p:cNvSpPr>
          <p:nvPr/>
        </p:nvSpPr>
        <p:spPr bwMode="auto">
          <a:xfrm>
            <a:off x="392908" y="6336167"/>
            <a:ext cx="11397567" cy="417512"/>
          </a:xfrm>
          <a:prstGeom prst="rect">
            <a:avLst/>
          </a:prstGeom>
          <a:solidFill>
            <a:schemeClr val="bg1"/>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kumimoji="1" lang="zh-CN" altLang="en-US" sz="2000" b="1" dirty="0">
                <a:solidFill>
                  <a:schemeClr val="accent1"/>
                </a:solidFill>
                <a:latin typeface="Century Gothic" panose="020B0502020202020204" pitchFamily="34" charset="0"/>
                <a:ea typeface="Heiti SC Light" charset="-122"/>
                <a:cs typeface="+mn-cs"/>
              </a:rPr>
              <a:t>对称加解密运行速度较快，通常用来传输较多的数据</a:t>
            </a:r>
            <a:endParaRPr kumimoji="1" lang="en-US" altLang="en-US" sz="2000" b="1" dirty="0">
              <a:solidFill>
                <a:schemeClr val="accent1"/>
              </a:solidFill>
              <a:latin typeface="Century Gothic" panose="020B0502020202020204" pitchFamily="34" charset="0"/>
              <a:ea typeface="Heiti SC Light" charset="-122"/>
              <a:cs typeface="+mn-cs"/>
            </a:endParaRPr>
          </a:p>
        </p:txBody>
      </p:sp>
    </p:spTree>
    <p:extLst>
      <p:ext uri="{BB962C8B-B14F-4D97-AF65-F5344CB8AC3E}">
        <p14:creationId xmlns:p14="http://schemas.microsoft.com/office/powerpoint/2010/main" val="263182636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64C35700-698A-DDA7-1427-10416BFCA9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65" t="12529" r="9265" b="76187"/>
          <a:stretch/>
        </p:blipFill>
        <p:spPr bwMode="auto">
          <a:xfrm>
            <a:off x="426219" y="972546"/>
            <a:ext cx="11327762" cy="203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分组密码算法</a:t>
            </a:r>
          </a:p>
        </p:txBody>
      </p:sp>
      <p:sp>
        <p:nvSpPr>
          <p:cNvPr id="10" name="椭圆 9"/>
          <p:cNvSpPr/>
          <p:nvPr/>
        </p:nvSpPr>
        <p:spPr>
          <a:xfrm>
            <a:off x="2262551" y="3147856"/>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a:t>
            </a:r>
            <a:endParaRPr lang="zh-CN" altLang="en-US" sz="2400" dirty="0"/>
          </a:p>
        </p:txBody>
      </p:sp>
      <p:sp>
        <p:nvSpPr>
          <p:cNvPr id="11" name="椭圆 10"/>
          <p:cNvSpPr/>
          <p:nvPr/>
        </p:nvSpPr>
        <p:spPr>
          <a:xfrm>
            <a:off x="5586043" y="3147856"/>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02</a:t>
            </a:r>
            <a:endParaRPr lang="zh-CN" altLang="en-US" sz="2400" dirty="0"/>
          </a:p>
        </p:txBody>
      </p:sp>
      <p:sp>
        <p:nvSpPr>
          <p:cNvPr id="12" name="椭圆 11"/>
          <p:cNvSpPr/>
          <p:nvPr/>
        </p:nvSpPr>
        <p:spPr>
          <a:xfrm>
            <a:off x="8909536" y="3147856"/>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03</a:t>
            </a:r>
            <a:endParaRPr lang="zh-CN" altLang="en-US" sz="2400" dirty="0"/>
          </a:p>
        </p:txBody>
      </p:sp>
      <p:sp>
        <p:nvSpPr>
          <p:cNvPr id="13" name="文本框 12"/>
          <p:cNvSpPr txBox="1"/>
          <p:nvPr/>
        </p:nvSpPr>
        <p:spPr>
          <a:xfrm>
            <a:off x="1357559" y="4769375"/>
            <a:ext cx="2841614" cy="700705"/>
          </a:xfrm>
          <a:prstGeom prst="rect">
            <a:avLst/>
          </a:prstGeom>
          <a:noFill/>
        </p:spPr>
        <p:txBody>
          <a:bodyPr wrap="square" rtlCol="0">
            <a:spAutoFit/>
          </a:bodyPr>
          <a:lstStyle/>
          <a:p>
            <a:pPr algn="just">
              <a:lnSpc>
                <a:spcPct val="130000"/>
              </a:lnSpc>
            </a:pPr>
            <a:r>
              <a:rPr lang="zh-CN" altLang="en-US" sz="1600" spc="200" dirty="0"/>
              <a:t>数据加密标准，</a:t>
            </a:r>
            <a:r>
              <a:rPr lang="en-US" altLang="zh-CN" sz="1600" spc="200" dirty="0"/>
              <a:t>1972</a:t>
            </a:r>
            <a:r>
              <a:rPr lang="zh-CN" altLang="en-US" sz="1600" spc="200" dirty="0"/>
              <a:t>年由</a:t>
            </a:r>
            <a:r>
              <a:rPr lang="en-US" altLang="zh-CN" sz="1600" spc="200" dirty="0"/>
              <a:t>IBM</a:t>
            </a:r>
            <a:r>
              <a:rPr lang="zh-CN" altLang="en-US" sz="1600" spc="200" dirty="0"/>
              <a:t>公司设计</a:t>
            </a:r>
          </a:p>
        </p:txBody>
      </p:sp>
      <p:sp>
        <p:nvSpPr>
          <p:cNvPr id="20" name="文本框 19"/>
          <p:cNvSpPr txBox="1"/>
          <p:nvPr/>
        </p:nvSpPr>
        <p:spPr>
          <a:xfrm>
            <a:off x="1450309" y="4184724"/>
            <a:ext cx="2656114" cy="620170"/>
          </a:xfrm>
          <a:prstGeom prst="rect">
            <a:avLst/>
          </a:prstGeom>
          <a:noFill/>
        </p:spPr>
        <p:txBody>
          <a:bodyPr wrap="square" rtlCol="0">
            <a:spAutoFit/>
          </a:bodyPr>
          <a:lstStyle/>
          <a:p>
            <a:pPr algn="ctr">
              <a:lnSpc>
                <a:spcPct val="130000"/>
              </a:lnSpc>
            </a:pPr>
            <a:r>
              <a:rPr lang="en-US" altLang="zh-CN" sz="2800" b="1" spc="300" dirty="0">
                <a:solidFill>
                  <a:schemeClr val="accent1"/>
                </a:solidFill>
                <a:latin typeface="微软雅黑" panose="020B0503020204020204" pitchFamily="34" charset="-122"/>
                <a:ea typeface="微软雅黑" panose="020B0503020204020204" pitchFamily="34" charset="-122"/>
              </a:rPr>
              <a:t>DES</a:t>
            </a:r>
            <a:r>
              <a:rPr lang="zh-CN" altLang="en-US" sz="2800" b="1" spc="300" dirty="0">
                <a:solidFill>
                  <a:schemeClr val="accent1"/>
                </a:solidFill>
                <a:latin typeface="微软雅黑" panose="020B0503020204020204" pitchFamily="34" charset="-122"/>
                <a:ea typeface="微软雅黑" panose="020B0503020204020204" pitchFamily="34" charset="-122"/>
              </a:rPr>
              <a:t>算法</a:t>
            </a:r>
          </a:p>
        </p:txBody>
      </p:sp>
      <p:sp>
        <p:nvSpPr>
          <p:cNvPr id="21" name="文本框 20"/>
          <p:cNvSpPr txBox="1"/>
          <p:nvPr/>
        </p:nvSpPr>
        <p:spPr>
          <a:xfrm>
            <a:off x="4675193" y="4769375"/>
            <a:ext cx="2841614" cy="1018099"/>
          </a:xfrm>
          <a:prstGeom prst="rect">
            <a:avLst/>
          </a:prstGeom>
          <a:noFill/>
        </p:spPr>
        <p:txBody>
          <a:bodyPr wrap="square" rtlCol="0">
            <a:spAutoFit/>
          </a:bodyPr>
          <a:lstStyle/>
          <a:p>
            <a:pPr algn="just">
              <a:lnSpc>
                <a:spcPct val="130000"/>
              </a:lnSpc>
            </a:pPr>
            <a:r>
              <a:rPr lang="en-US" altLang="zh-CN" sz="1600" spc="200" dirty="0">
                <a:solidFill>
                  <a:schemeClr val="tx1">
                    <a:lumMod val="85000"/>
                    <a:lumOff val="15000"/>
                  </a:schemeClr>
                </a:solidFill>
              </a:rPr>
              <a:t>1999</a:t>
            </a:r>
            <a:r>
              <a:rPr lang="zh-CN" altLang="en-US" sz="1600" spc="200" dirty="0">
                <a:solidFill>
                  <a:schemeClr val="tx1">
                    <a:lumMod val="85000"/>
                    <a:lumOff val="15000"/>
                  </a:schemeClr>
                </a:solidFill>
              </a:rPr>
              <a:t>年</a:t>
            </a:r>
            <a:r>
              <a:rPr lang="en-US" altLang="zh-CN" sz="1600" spc="200" dirty="0">
                <a:solidFill>
                  <a:schemeClr val="tx1">
                    <a:lumMod val="85000"/>
                    <a:lumOff val="15000"/>
                  </a:schemeClr>
                </a:solidFill>
              </a:rPr>
              <a:t>DES</a:t>
            </a:r>
            <a:r>
              <a:rPr lang="zh-CN" altLang="en-US" sz="1600" spc="200" dirty="0">
                <a:solidFill>
                  <a:schemeClr val="tx1">
                    <a:lumMod val="85000"/>
                    <a:lumOff val="15000"/>
                  </a:schemeClr>
                </a:solidFill>
              </a:rPr>
              <a:t>被证明不安全后，业界广泛</a:t>
            </a:r>
            <a:r>
              <a:rPr lang="zh-CN" altLang="en-US" sz="1600" b="1" spc="200" dirty="0">
                <a:solidFill>
                  <a:srgbClr val="C00000"/>
                </a:solidFill>
              </a:rPr>
              <a:t>使用</a:t>
            </a:r>
            <a:r>
              <a:rPr lang="en-US" altLang="zh-CN" sz="1600" b="1" spc="200" dirty="0">
                <a:solidFill>
                  <a:srgbClr val="C00000"/>
                </a:solidFill>
              </a:rPr>
              <a:t>3DES</a:t>
            </a:r>
            <a:r>
              <a:rPr lang="zh-CN" altLang="en-US" sz="1600" b="1" spc="200" dirty="0">
                <a:solidFill>
                  <a:srgbClr val="C00000"/>
                </a:solidFill>
              </a:rPr>
              <a:t>算法替代</a:t>
            </a:r>
            <a:r>
              <a:rPr lang="en-US" altLang="zh-CN" sz="1600" b="1" spc="200" dirty="0">
                <a:solidFill>
                  <a:srgbClr val="C00000"/>
                </a:solidFill>
              </a:rPr>
              <a:t>DES</a:t>
            </a:r>
            <a:endParaRPr lang="zh-CN" altLang="en-US" sz="1600" b="1" spc="200" dirty="0">
              <a:solidFill>
                <a:srgbClr val="C00000"/>
              </a:solidFill>
            </a:endParaRPr>
          </a:p>
        </p:txBody>
      </p:sp>
      <p:sp>
        <p:nvSpPr>
          <p:cNvPr id="22" name="文本框 21"/>
          <p:cNvSpPr txBox="1"/>
          <p:nvPr/>
        </p:nvSpPr>
        <p:spPr>
          <a:xfrm>
            <a:off x="4767943" y="4184724"/>
            <a:ext cx="2656114" cy="620170"/>
          </a:xfrm>
          <a:prstGeom prst="rect">
            <a:avLst/>
          </a:prstGeom>
          <a:noFill/>
        </p:spPr>
        <p:txBody>
          <a:bodyPr wrap="square" rtlCol="0">
            <a:spAutoFit/>
          </a:bodyPr>
          <a:lstStyle/>
          <a:p>
            <a:pPr algn="ctr">
              <a:lnSpc>
                <a:spcPct val="130000"/>
              </a:lnSpc>
            </a:pPr>
            <a:r>
              <a:rPr lang="en-US" altLang="zh-CN" sz="2800" b="1" spc="300" dirty="0">
                <a:solidFill>
                  <a:schemeClr val="accent1"/>
                </a:solidFill>
                <a:latin typeface="微软雅黑" panose="020B0503020204020204" pitchFamily="34" charset="-122"/>
                <a:ea typeface="微软雅黑" panose="020B0503020204020204" pitchFamily="34" charset="-122"/>
              </a:rPr>
              <a:t>3DES</a:t>
            </a:r>
            <a:r>
              <a:rPr lang="zh-CN" altLang="en-US" sz="2800" b="1" spc="300" dirty="0">
                <a:solidFill>
                  <a:schemeClr val="accent1"/>
                </a:solidFill>
                <a:latin typeface="微软雅黑" panose="020B0503020204020204" pitchFamily="34" charset="-122"/>
                <a:ea typeface="微软雅黑" panose="020B0503020204020204" pitchFamily="34" charset="-122"/>
              </a:rPr>
              <a:t>算法</a:t>
            </a:r>
          </a:p>
        </p:txBody>
      </p:sp>
      <p:sp>
        <p:nvSpPr>
          <p:cNvPr id="23" name="文本框 22"/>
          <p:cNvSpPr txBox="1"/>
          <p:nvPr/>
        </p:nvSpPr>
        <p:spPr>
          <a:xfrm>
            <a:off x="8025928" y="4769375"/>
            <a:ext cx="2841614" cy="1020792"/>
          </a:xfrm>
          <a:prstGeom prst="rect">
            <a:avLst/>
          </a:prstGeom>
          <a:noFill/>
        </p:spPr>
        <p:txBody>
          <a:bodyPr wrap="square" rtlCol="0">
            <a:spAutoFit/>
          </a:bodyPr>
          <a:lstStyle/>
          <a:p>
            <a:pPr algn="just">
              <a:lnSpc>
                <a:spcPct val="130000"/>
              </a:lnSpc>
            </a:pPr>
            <a:r>
              <a:rPr lang="zh-CN" altLang="en-US" sz="1600" spc="200" dirty="0">
                <a:solidFill>
                  <a:schemeClr val="tx1">
                    <a:lumMod val="85000"/>
                    <a:lumOff val="15000"/>
                  </a:schemeClr>
                </a:solidFill>
              </a:rPr>
              <a:t>原名</a:t>
            </a:r>
            <a:r>
              <a:rPr lang="en-US" altLang="zh-CN" sz="1600" spc="200" dirty="0">
                <a:solidFill>
                  <a:schemeClr val="tx1">
                    <a:lumMod val="85000"/>
                    <a:lumOff val="15000"/>
                  </a:schemeClr>
                </a:solidFill>
              </a:rPr>
              <a:t>Rijndael</a:t>
            </a:r>
            <a:r>
              <a:rPr lang="zh-CN" altLang="en-US" sz="1600" spc="200" dirty="0">
                <a:solidFill>
                  <a:schemeClr val="tx1">
                    <a:lumMod val="85000"/>
                    <a:lumOff val="15000"/>
                  </a:schemeClr>
                </a:solidFill>
              </a:rPr>
              <a:t>，</a:t>
            </a:r>
            <a:r>
              <a:rPr lang="en-US" altLang="zh-CN" sz="1600" spc="200" dirty="0">
                <a:solidFill>
                  <a:schemeClr val="tx1">
                    <a:lumMod val="85000"/>
                    <a:lumOff val="15000"/>
                  </a:schemeClr>
                </a:solidFill>
              </a:rPr>
              <a:t>NIST</a:t>
            </a:r>
            <a:r>
              <a:rPr lang="zh-CN" altLang="en-US" sz="1600" spc="200" dirty="0">
                <a:solidFill>
                  <a:schemeClr val="tx1">
                    <a:lumMod val="85000"/>
                    <a:lumOff val="15000"/>
                  </a:schemeClr>
                </a:solidFill>
              </a:rPr>
              <a:t>征集的高级加密标准，</a:t>
            </a:r>
            <a:r>
              <a:rPr lang="en-US" altLang="zh-CN" sz="1600" spc="200" dirty="0">
                <a:solidFill>
                  <a:schemeClr val="tx1">
                    <a:lumMod val="85000"/>
                    <a:lumOff val="15000"/>
                  </a:schemeClr>
                </a:solidFill>
              </a:rPr>
              <a:t>Daemen</a:t>
            </a:r>
            <a:r>
              <a:rPr lang="zh-CN" altLang="en-US" sz="1600" spc="200" dirty="0">
                <a:solidFill>
                  <a:schemeClr val="tx1">
                    <a:lumMod val="85000"/>
                    <a:lumOff val="15000"/>
                  </a:schemeClr>
                </a:solidFill>
              </a:rPr>
              <a:t>和 </a:t>
            </a:r>
            <a:r>
              <a:rPr lang="en-US" altLang="zh-CN" sz="1600" spc="200" dirty="0" err="1">
                <a:solidFill>
                  <a:schemeClr val="tx1">
                    <a:lumMod val="85000"/>
                    <a:lumOff val="15000"/>
                  </a:schemeClr>
                </a:solidFill>
              </a:rPr>
              <a:t>Rijmen</a:t>
            </a:r>
            <a:r>
              <a:rPr lang="zh-CN" altLang="en-US" sz="1600" spc="200" dirty="0">
                <a:solidFill>
                  <a:schemeClr val="tx1">
                    <a:lumMod val="85000"/>
                    <a:lumOff val="15000"/>
                  </a:schemeClr>
                </a:solidFill>
              </a:rPr>
              <a:t>设计</a:t>
            </a:r>
          </a:p>
        </p:txBody>
      </p:sp>
      <p:sp>
        <p:nvSpPr>
          <p:cNvPr id="24" name="文本框 23"/>
          <p:cNvSpPr txBox="1"/>
          <p:nvPr/>
        </p:nvSpPr>
        <p:spPr>
          <a:xfrm>
            <a:off x="8118678" y="4184724"/>
            <a:ext cx="2656114" cy="620170"/>
          </a:xfrm>
          <a:prstGeom prst="rect">
            <a:avLst/>
          </a:prstGeom>
          <a:noFill/>
        </p:spPr>
        <p:txBody>
          <a:bodyPr wrap="square" rtlCol="0">
            <a:spAutoFit/>
          </a:bodyPr>
          <a:lstStyle/>
          <a:p>
            <a:pPr algn="ctr">
              <a:lnSpc>
                <a:spcPct val="130000"/>
              </a:lnSpc>
            </a:pPr>
            <a:r>
              <a:rPr lang="en-US" altLang="zh-CN" sz="2800" b="1" spc="300" dirty="0">
                <a:solidFill>
                  <a:schemeClr val="accent1"/>
                </a:solidFill>
                <a:latin typeface="微软雅黑" panose="020B0503020204020204" pitchFamily="34" charset="-122"/>
                <a:ea typeface="微软雅黑" panose="020B0503020204020204" pitchFamily="34" charset="-122"/>
              </a:rPr>
              <a:t>AES</a:t>
            </a:r>
            <a:r>
              <a:rPr lang="zh-CN" altLang="en-US" sz="2800" b="1" spc="300" dirty="0">
                <a:solidFill>
                  <a:schemeClr val="accent1"/>
                </a:solidFill>
                <a:latin typeface="微软雅黑" panose="020B0503020204020204" pitchFamily="34" charset="-122"/>
                <a:ea typeface="微软雅黑" panose="020B0503020204020204" pitchFamily="34" charset="-122"/>
              </a:rPr>
              <a:t>算法</a:t>
            </a:r>
          </a:p>
        </p:txBody>
      </p:sp>
      <p:sp>
        <p:nvSpPr>
          <p:cNvPr id="25" name="矩形 24"/>
          <p:cNvSpPr/>
          <p:nvPr/>
        </p:nvSpPr>
        <p:spPr>
          <a:xfrm>
            <a:off x="660400" y="1003300"/>
            <a:ext cx="10858500" cy="153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2438396" y="6030101"/>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781955" y="6030101"/>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111308" y="5968685"/>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D9396307-9B25-CF03-BE82-6CFDBFBCA0CE}"/>
              </a:ext>
            </a:extLst>
          </p:cNvPr>
          <p:cNvSpPr txBox="1">
            <a:spLocks noChangeArrowheads="1"/>
          </p:cNvSpPr>
          <p:nvPr/>
        </p:nvSpPr>
        <p:spPr bwMode="auto">
          <a:xfrm>
            <a:off x="3220872" y="6336167"/>
            <a:ext cx="8120418" cy="417512"/>
          </a:xfrm>
          <a:prstGeom prst="rect">
            <a:avLst/>
          </a:prstGeom>
          <a:solidFill>
            <a:schemeClr val="bg1"/>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kumimoji="1" lang="zh-CN" altLang="en-US" sz="2000" b="1" dirty="0">
                <a:solidFill>
                  <a:schemeClr val="accent1"/>
                </a:solidFill>
                <a:latin typeface="Century Gothic" panose="020B0502020202020204" pitchFamily="34" charset="0"/>
                <a:ea typeface="Heiti SC Light" charset="-122"/>
                <a:cs typeface="+mn-cs"/>
              </a:rPr>
              <a:t>密码设备的升级改造成本很高，算法“变种”的替代相对容易些</a:t>
            </a:r>
            <a:endParaRPr kumimoji="1" lang="en-US" altLang="en-US" sz="2000" b="1" dirty="0">
              <a:solidFill>
                <a:schemeClr val="accent1"/>
              </a:solidFill>
              <a:latin typeface="Century Gothic" panose="020B0502020202020204" pitchFamily="34" charset="0"/>
              <a:ea typeface="Heiti SC Light" charset="-122"/>
              <a:cs typeface="+mn-cs"/>
            </a:endParaRPr>
          </a:p>
        </p:txBody>
      </p:sp>
    </p:spTree>
    <p:extLst>
      <p:ext uri="{BB962C8B-B14F-4D97-AF65-F5344CB8AC3E}">
        <p14:creationId xmlns:p14="http://schemas.microsoft.com/office/powerpoint/2010/main" val="176976341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EE28D-9DFE-BB0A-4190-BD0FE98FA499}"/>
              </a:ext>
            </a:extLst>
          </p:cNvPr>
          <p:cNvSpPr>
            <a:spLocks noGrp="1"/>
          </p:cNvSpPr>
          <p:nvPr>
            <p:ph type="title"/>
          </p:nvPr>
        </p:nvSpPr>
        <p:spPr/>
        <p:txBody>
          <a:bodyPr/>
          <a:lstStyle/>
          <a:p>
            <a:r>
              <a:rPr lang="en-US" altLang="en-US" dirty="0"/>
              <a:t>DES</a:t>
            </a:r>
            <a:r>
              <a:rPr lang="zh-CN" altLang="en-US" dirty="0"/>
              <a:t>算法</a:t>
            </a:r>
          </a:p>
        </p:txBody>
      </p:sp>
      <p:pic>
        <p:nvPicPr>
          <p:cNvPr id="3" name="图片 2">
            <a:extLst>
              <a:ext uri="{FF2B5EF4-FFF2-40B4-BE49-F238E27FC236}">
                <a16:creationId xmlns:a16="http://schemas.microsoft.com/office/drawing/2014/main" id="{7151D304-B01C-5B73-F1BA-885C18E9ED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769" y="3114412"/>
            <a:ext cx="2487126" cy="2605141"/>
          </a:xfrm>
          <a:prstGeom prst="rect">
            <a:avLst/>
          </a:prstGeom>
        </p:spPr>
      </p:pic>
      <p:sp>
        <p:nvSpPr>
          <p:cNvPr id="6" name="文本框 5">
            <a:extLst>
              <a:ext uri="{FF2B5EF4-FFF2-40B4-BE49-F238E27FC236}">
                <a16:creationId xmlns:a16="http://schemas.microsoft.com/office/drawing/2014/main" id="{8179D389-5C03-990C-8013-39224F019C02}"/>
              </a:ext>
            </a:extLst>
          </p:cNvPr>
          <p:cNvSpPr txBox="1"/>
          <p:nvPr/>
        </p:nvSpPr>
        <p:spPr>
          <a:xfrm>
            <a:off x="3589396" y="3065478"/>
            <a:ext cx="5241032" cy="2739211"/>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EFF</a:t>
            </a:r>
            <a:r>
              <a:rPr lang="zh-CN" altLang="en-US" sz="1900" dirty="0">
                <a:latin typeface="+mn-ea"/>
                <a:ea typeface="+mn-ea"/>
              </a:rPr>
              <a:t>（</a:t>
            </a:r>
            <a:r>
              <a:rPr lang="en-US" altLang="zh-CN" sz="1900" dirty="0">
                <a:latin typeface="+mn-ea"/>
                <a:ea typeface="+mn-ea"/>
              </a:rPr>
              <a:t>Electronic Frontier Foundation</a:t>
            </a:r>
            <a:r>
              <a:rPr lang="zh-CN" altLang="en-US" sz="1900" dirty="0">
                <a:latin typeface="+mn-ea"/>
                <a:ea typeface="+mn-ea"/>
              </a:rPr>
              <a:t>，电子前沿基金会）的价值</a:t>
            </a:r>
            <a:r>
              <a:rPr lang="en-US" altLang="zh-CN" sz="1900" dirty="0">
                <a:latin typeface="+mn-ea"/>
                <a:ea typeface="+mn-ea"/>
              </a:rPr>
              <a:t>25</a:t>
            </a:r>
            <a:r>
              <a:rPr lang="zh-CN" altLang="en-US" sz="1900" dirty="0">
                <a:latin typeface="+mn-ea"/>
                <a:ea typeface="+mn-ea"/>
              </a:rPr>
              <a:t>万美元的</a:t>
            </a:r>
            <a:r>
              <a:rPr lang="en-US" altLang="zh-CN" sz="1900" dirty="0">
                <a:latin typeface="+mn-ea"/>
                <a:ea typeface="+mn-ea"/>
              </a:rPr>
              <a:t>DES</a:t>
            </a:r>
            <a:r>
              <a:rPr lang="zh-CN" altLang="en-US" sz="1900" dirty="0">
                <a:latin typeface="+mn-ea"/>
                <a:ea typeface="+mn-ea"/>
              </a:rPr>
              <a:t>破解机包含</a:t>
            </a:r>
            <a:r>
              <a:rPr lang="en-US" altLang="zh-CN" sz="1900" dirty="0">
                <a:latin typeface="+mn-ea"/>
                <a:ea typeface="+mn-ea"/>
              </a:rPr>
              <a:t>1856</a:t>
            </a:r>
            <a:r>
              <a:rPr lang="zh-CN" altLang="en-US" sz="1900" dirty="0">
                <a:latin typeface="+mn-ea"/>
                <a:ea typeface="+mn-ea"/>
              </a:rPr>
              <a:t>个定制芯片，可以在几天内暴力破解</a:t>
            </a:r>
            <a:r>
              <a:rPr lang="en-US" altLang="zh-CN" sz="1900" dirty="0">
                <a:latin typeface="+mn-ea"/>
                <a:ea typeface="+mn-ea"/>
              </a:rPr>
              <a:t>DES</a:t>
            </a:r>
            <a:r>
              <a:rPr lang="zh-CN" altLang="en-US" sz="1900" dirty="0">
                <a:latin typeface="+mn-ea"/>
                <a:ea typeface="+mn-ea"/>
              </a:rPr>
              <a:t>算法密钥</a:t>
            </a:r>
            <a:endParaRPr lang="en-US" altLang="zh-CN" sz="19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照片为一个装有多个深度破解芯片的</a:t>
            </a:r>
            <a:r>
              <a:rPr lang="en-US" altLang="zh-CN" sz="1900" dirty="0">
                <a:latin typeface="+mn-ea"/>
                <a:ea typeface="+mn-ea"/>
              </a:rPr>
              <a:t>DES</a:t>
            </a:r>
            <a:r>
              <a:rPr lang="zh-CN" altLang="en-US" sz="1900" dirty="0">
                <a:latin typeface="+mn-ea"/>
                <a:ea typeface="+mn-ea"/>
              </a:rPr>
              <a:t>解密器电路板</a:t>
            </a:r>
            <a:endParaRPr lang="en-US" altLang="zh-CN" sz="19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1999</a:t>
            </a:r>
            <a:r>
              <a:rPr lang="zh-CN" altLang="en-US" sz="1900" dirty="0">
                <a:latin typeface="+mn-ea"/>
                <a:ea typeface="+mn-ea"/>
              </a:rPr>
              <a:t>年</a:t>
            </a:r>
            <a:r>
              <a:rPr lang="en-US" altLang="zh-CN" sz="1900" dirty="0">
                <a:latin typeface="+mn-ea"/>
                <a:ea typeface="+mn-ea"/>
              </a:rPr>
              <a:t>1</a:t>
            </a:r>
            <a:r>
              <a:rPr lang="zh-CN" altLang="en-US" sz="1900" dirty="0">
                <a:latin typeface="+mn-ea"/>
                <a:ea typeface="+mn-ea"/>
              </a:rPr>
              <a:t>月</a:t>
            </a:r>
            <a:r>
              <a:rPr lang="en-US" altLang="zh-CN" sz="1900" dirty="0">
                <a:latin typeface="+mn-ea"/>
                <a:ea typeface="+mn-ea"/>
              </a:rPr>
              <a:t>19</a:t>
            </a:r>
            <a:r>
              <a:rPr lang="zh-CN" altLang="en-US" sz="1900" dirty="0">
                <a:latin typeface="+mn-ea"/>
                <a:ea typeface="+mn-ea"/>
              </a:rPr>
              <a:t>日，</a:t>
            </a:r>
            <a:r>
              <a:rPr lang="en-US" altLang="zh-CN" sz="1900" dirty="0">
                <a:latin typeface="+mn-ea"/>
                <a:ea typeface="+mn-ea"/>
              </a:rPr>
              <a:t>DES</a:t>
            </a:r>
            <a:r>
              <a:rPr lang="zh-CN" altLang="en-US" sz="1900" dirty="0">
                <a:latin typeface="+mn-ea"/>
                <a:ea typeface="+mn-ea"/>
              </a:rPr>
              <a:t>破解速度被降至</a:t>
            </a:r>
            <a:r>
              <a:rPr lang="en-US" altLang="zh-CN" sz="1900" dirty="0">
                <a:latin typeface="+mn-ea"/>
                <a:ea typeface="+mn-ea"/>
              </a:rPr>
              <a:t>24</a:t>
            </a:r>
            <a:r>
              <a:rPr lang="zh-CN" altLang="en-US" sz="1900" dirty="0">
                <a:latin typeface="+mn-ea"/>
                <a:ea typeface="+mn-ea"/>
              </a:rPr>
              <a:t>小时以下</a:t>
            </a:r>
          </a:p>
        </p:txBody>
      </p:sp>
      <p:sp>
        <p:nvSpPr>
          <p:cNvPr id="9" name="文本框 8">
            <a:extLst>
              <a:ext uri="{FF2B5EF4-FFF2-40B4-BE49-F238E27FC236}">
                <a16:creationId xmlns:a16="http://schemas.microsoft.com/office/drawing/2014/main" id="{BAFD2E4A-0BEF-AC8F-8B08-765A82137537}"/>
              </a:ext>
            </a:extLst>
          </p:cNvPr>
          <p:cNvSpPr txBox="1"/>
          <p:nvPr/>
        </p:nvSpPr>
        <p:spPr>
          <a:xfrm>
            <a:off x="577850" y="1335646"/>
            <a:ext cx="7986120" cy="1123384"/>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en-US" altLang="zh-CN" sz="1900" dirty="0">
                <a:latin typeface="+mn-ea"/>
                <a:ea typeface="+mn-ea"/>
              </a:rPr>
              <a:t>Data Encryption Standard</a:t>
            </a:r>
            <a:r>
              <a:rPr lang="zh-CN" altLang="en-US" sz="1900" dirty="0">
                <a:latin typeface="+mn-ea"/>
                <a:ea typeface="+mn-ea"/>
              </a:rPr>
              <a:t>（</a:t>
            </a:r>
            <a:r>
              <a:rPr lang="en-US" altLang="zh-CN" sz="1900" dirty="0">
                <a:latin typeface="+mn-ea"/>
                <a:ea typeface="+mn-ea"/>
              </a:rPr>
              <a:t>DES</a:t>
            </a:r>
            <a:r>
              <a:rPr lang="zh-CN" altLang="en-US" sz="1900" dirty="0">
                <a:latin typeface="+mn-ea"/>
                <a:ea typeface="+mn-ea"/>
              </a:rPr>
              <a:t>算法）于</a:t>
            </a:r>
            <a:r>
              <a:rPr lang="en-US" altLang="zh-CN" sz="1900" dirty="0">
                <a:latin typeface="+mn-ea"/>
                <a:ea typeface="+mn-ea"/>
              </a:rPr>
              <a:t>1972</a:t>
            </a:r>
            <a:r>
              <a:rPr lang="zh-CN" altLang="en-US" sz="1900" dirty="0">
                <a:latin typeface="+mn-ea"/>
                <a:ea typeface="+mn-ea"/>
              </a:rPr>
              <a:t>年设计，曾是应用最广泛的加密算法</a:t>
            </a:r>
          </a:p>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按</a:t>
            </a:r>
            <a:r>
              <a:rPr lang="en-US" altLang="zh-CN" sz="1900" b="1" dirty="0">
                <a:solidFill>
                  <a:srgbClr val="C00000"/>
                </a:solidFill>
                <a:latin typeface="+mn-ea"/>
                <a:ea typeface="+mn-ea"/>
              </a:rPr>
              <a:t>64</a:t>
            </a:r>
            <a:r>
              <a:rPr lang="zh-CN" altLang="en-US" sz="1900" b="1" dirty="0">
                <a:solidFill>
                  <a:srgbClr val="C00000"/>
                </a:solidFill>
                <a:latin typeface="+mn-ea"/>
                <a:ea typeface="+mn-ea"/>
              </a:rPr>
              <a:t>比特</a:t>
            </a:r>
            <a:r>
              <a:rPr lang="zh-CN" altLang="en-US" sz="1900" dirty="0">
                <a:latin typeface="+mn-ea"/>
                <a:ea typeface="+mn-ea"/>
              </a:rPr>
              <a:t>进行明文分组，密钥为</a:t>
            </a:r>
            <a:r>
              <a:rPr lang="en-US" altLang="zh-CN" sz="1900" b="1" dirty="0">
                <a:solidFill>
                  <a:srgbClr val="C00000"/>
                </a:solidFill>
                <a:latin typeface="+mn-ea"/>
                <a:ea typeface="+mn-ea"/>
              </a:rPr>
              <a:t>56</a:t>
            </a:r>
            <a:r>
              <a:rPr lang="zh-CN" altLang="en-US" sz="1900" b="1" dirty="0">
                <a:solidFill>
                  <a:srgbClr val="C00000"/>
                </a:solidFill>
                <a:latin typeface="+mn-ea"/>
                <a:ea typeface="+mn-ea"/>
              </a:rPr>
              <a:t>比特</a:t>
            </a:r>
            <a:r>
              <a:rPr lang="zh-CN" altLang="en-US" sz="1900" dirty="0">
                <a:latin typeface="+mn-ea"/>
                <a:ea typeface="+mn-ea"/>
              </a:rPr>
              <a:t>，生成</a:t>
            </a:r>
            <a:r>
              <a:rPr lang="en-US" altLang="zh-CN" sz="1900" b="1" dirty="0">
                <a:solidFill>
                  <a:srgbClr val="C00000"/>
                </a:solidFill>
                <a:latin typeface="+mn-ea"/>
                <a:ea typeface="+mn-ea"/>
              </a:rPr>
              <a:t>64</a:t>
            </a:r>
            <a:r>
              <a:rPr lang="zh-CN" altLang="en-US" sz="1900" b="1" dirty="0">
                <a:solidFill>
                  <a:srgbClr val="C00000"/>
                </a:solidFill>
                <a:latin typeface="+mn-ea"/>
                <a:ea typeface="+mn-ea"/>
              </a:rPr>
              <a:t>比特</a:t>
            </a:r>
            <a:r>
              <a:rPr lang="zh-CN" altLang="en-US" sz="1900" dirty="0">
                <a:latin typeface="+mn-ea"/>
                <a:ea typeface="+mn-ea"/>
              </a:rPr>
              <a:t>的密文</a:t>
            </a:r>
          </a:p>
        </p:txBody>
      </p:sp>
      <p:grpSp>
        <p:nvGrpSpPr>
          <p:cNvPr id="13" name="组合 12">
            <a:extLst>
              <a:ext uri="{FF2B5EF4-FFF2-40B4-BE49-F238E27FC236}">
                <a16:creationId xmlns:a16="http://schemas.microsoft.com/office/drawing/2014/main" id="{60959AFB-C4C6-A41E-6AE8-425D9ECE6855}"/>
              </a:ext>
            </a:extLst>
          </p:cNvPr>
          <p:cNvGrpSpPr/>
          <p:nvPr/>
        </p:nvGrpSpPr>
        <p:grpSpPr>
          <a:xfrm>
            <a:off x="9290225" y="100847"/>
            <a:ext cx="2468957" cy="6656307"/>
            <a:chOff x="9290225" y="100847"/>
            <a:chExt cx="2468957" cy="6656307"/>
          </a:xfrm>
        </p:grpSpPr>
        <p:pic>
          <p:nvPicPr>
            <p:cNvPr id="4" name="图片 3">
              <a:extLst>
                <a:ext uri="{FF2B5EF4-FFF2-40B4-BE49-F238E27FC236}">
                  <a16:creationId xmlns:a16="http://schemas.microsoft.com/office/drawing/2014/main" id="{8E515E36-6E3A-E5B4-49EA-95FE67D4C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0225" y="100847"/>
              <a:ext cx="2468957" cy="6656307"/>
            </a:xfrm>
            <a:prstGeom prst="rect">
              <a:avLst/>
            </a:prstGeom>
            <a:solidFill>
              <a:schemeClr val="bg1"/>
            </a:solidFill>
          </p:spPr>
        </p:pic>
        <p:sp>
          <p:nvSpPr>
            <p:cNvPr id="11" name="Rectangle 2">
              <a:extLst>
                <a:ext uri="{FF2B5EF4-FFF2-40B4-BE49-F238E27FC236}">
                  <a16:creationId xmlns:a16="http://schemas.microsoft.com/office/drawing/2014/main" id="{E0B6DE09-B50E-97F8-9987-2601D2E8B953}"/>
                </a:ext>
              </a:extLst>
            </p:cNvPr>
            <p:cNvSpPr txBox="1">
              <a:spLocks noChangeArrowheads="1"/>
            </p:cNvSpPr>
            <p:nvPr/>
          </p:nvSpPr>
          <p:spPr bwMode="auto">
            <a:xfrm>
              <a:off x="9585376" y="293373"/>
              <a:ext cx="1878654" cy="257175"/>
            </a:xfrm>
            <a:prstGeom prst="rect">
              <a:avLst/>
            </a:prstGeom>
            <a:noFill/>
            <a:ln>
              <a:noFill/>
            </a:ln>
          </p:spPr>
          <p:txBody>
            <a:bodyPr anchor="ctr"/>
            <a:lstStyle>
              <a:lvl1pPr algn="l" rtl="0" eaLnBrk="0" fontAlgn="base" hangingPunct="0">
                <a:spcBef>
                  <a:spcPct val="0"/>
                </a:spcBef>
                <a:spcAft>
                  <a:spcPct val="0"/>
                </a:spcAft>
                <a:defRPr sz="3600" b="1">
                  <a:solidFill>
                    <a:srgbClr val="FF0000"/>
                  </a:solidFill>
                  <a:latin typeface="+mj-lt"/>
                  <a:ea typeface="Lucida Sans Unicode" pitchFamily="34" charset="0"/>
                  <a:cs typeface="+mj-cs"/>
                </a:defRPr>
              </a:lvl1pPr>
              <a:lvl2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5pPr>
              <a:lvl6pPr marL="457200" algn="l" rtl="0" fontAlgn="base">
                <a:spcBef>
                  <a:spcPct val="0"/>
                </a:spcBef>
                <a:spcAft>
                  <a:spcPct val="0"/>
                </a:spcAft>
                <a:defRPr sz="3600" b="1">
                  <a:solidFill>
                    <a:srgbClr val="FF0000"/>
                  </a:solidFill>
                  <a:latin typeface="Trebuchet MS" pitchFamily="34" charset="0"/>
                  <a:cs typeface="Lucida Sans Unicode" pitchFamily="34" charset="0"/>
                </a:defRPr>
              </a:lvl6pPr>
              <a:lvl7pPr marL="914400" algn="l" rtl="0" fontAlgn="base">
                <a:spcBef>
                  <a:spcPct val="0"/>
                </a:spcBef>
                <a:spcAft>
                  <a:spcPct val="0"/>
                </a:spcAft>
                <a:defRPr sz="3600" b="1">
                  <a:solidFill>
                    <a:srgbClr val="FF0000"/>
                  </a:solidFill>
                  <a:latin typeface="Trebuchet MS" pitchFamily="34" charset="0"/>
                  <a:cs typeface="Lucida Sans Unicode" pitchFamily="34" charset="0"/>
                </a:defRPr>
              </a:lvl7pPr>
              <a:lvl8pPr marL="1371600" algn="l" rtl="0" fontAlgn="base">
                <a:spcBef>
                  <a:spcPct val="0"/>
                </a:spcBef>
                <a:spcAft>
                  <a:spcPct val="0"/>
                </a:spcAft>
                <a:defRPr sz="3600" b="1">
                  <a:solidFill>
                    <a:srgbClr val="FF0000"/>
                  </a:solidFill>
                  <a:latin typeface="Trebuchet MS" pitchFamily="34" charset="0"/>
                  <a:cs typeface="Lucida Sans Unicode" pitchFamily="34" charset="0"/>
                </a:defRPr>
              </a:lvl8pPr>
              <a:lvl9pPr marL="1828800" algn="l" rtl="0" fontAlgn="base">
                <a:spcBef>
                  <a:spcPct val="0"/>
                </a:spcBef>
                <a:spcAft>
                  <a:spcPct val="0"/>
                </a:spcAft>
                <a:defRPr sz="3600" b="1">
                  <a:solidFill>
                    <a:srgbClr val="FF0000"/>
                  </a:solidFill>
                  <a:latin typeface="Trebuchet MS" pitchFamily="34" charset="0"/>
                  <a:cs typeface="Lucida Sans Unicode" pitchFamily="34" charset="0"/>
                </a:defRPr>
              </a:lvl9pPr>
            </a:lstStyle>
            <a:p>
              <a:pPr algn="ctr">
                <a:defRPr/>
              </a:pPr>
              <a:r>
                <a:rPr lang="zh-CN" altLang="en-US" sz="1600" dirty="0">
                  <a:solidFill>
                    <a:srgbClr val="C00000"/>
                  </a:solidFill>
                  <a:latin typeface="+mn-ea"/>
                  <a:ea typeface="+mn-ea"/>
                  <a:cs typeface="+mn-cs"/>
                </a:rPr>
                <a:t>拆分为</a:t>
              </a:r>
              <a:r>
                <a:rPr lang="en-US" altLang="zh-CN" sz="1600" dirty="0">
                  <a:solidFill>
                    <a:srgbClr val="C00000"/>
                  </a:solidFill>
                  <a:latin typeface="+mn-ea"/>
                  <a:ea typeface="+mn-ea"/>
                  <a:cs typeface="+mn-cs"/>
                </a:rPr>
                <a:t>2</a:t>
              </a:r>
              <a:r>
                <a:rPr lang="zh-CN" altLang="en-US" sz="1600" dirty="0">
                  <a:solidFill>
                    <a:srgbClr val="C00000"/>
                  </a:solidFill>
                  <a:latin typeface="+mn-ea"/>
                  <a:ea typeface="+mn-ea"/>
                  <a:cs typeface="+mn-cs"/>
                </a:rPr>
                <a:t>组</a:t>
              </a:r>
              <a:r>
                <a:rPr lang="en-US" altLang="zh-CN" sz="1600" dirty="0">
                  <a:solidFill>
                    <a:srgbClr val="C00000"/>
                  </a:solidFill>
                  <a:latin typeface="+mn-ea"/>
                  <a:ea typeface="+mn-ea"/>
                  <a:cs typeface="+mn-cs"/>
                </a:rPr>
                <a:t>32</a:t>
              </a:r>
              <a:r>
                <a:rPr lang="zh-CN" altLang="en-US" sz="1600" dirty="0">
                  <a:solidFill>
                    <a:srgbClr val="C00000"/>
                  </a:solidFill>
                  <a:latin typeface="+mn-ea"/>
                  <a:ea typeface="+mn-ea"/>
                  <a:cs typeface="+mn-cs"/>
                </a:rPr>
                <a:t>比特</a:t>
              </a:r>
              <a:endParaRPr lang="en-US" altLang="zh-CN" sz="1600" dirty="0">
                <a:solidFill>
                  <a:srgbClr val="C00000"/>
                </a:solidFill>
                <a:latin typeface="+mn-ea"/>
                <a:ea typeface="+mn-ea"/>
                <a:cs typeface="+mn-cs"/>
              </a:endParaRPr>
            </a:p>
          </p:txBody>
        </p:sp>
        <p:sp>
          <p:nvSpPr>
            <p:cNvPr id="12" name="Rectangle 2">
              <a:extLst>
                <a:ext uri="{FF2B5EF4-FFF2-40B4-BE49-F238E27FC236}">
                  <a16:creationId xmlns:a16="http://schemas.microsoft.com/office/drawing/2014/main" id="{54BA8C37-76BE-78DA-B028-2A6FE19C5E61}"/>
                </a:ext>
              </a:extLst>
            </p:cNvPr>
            <p:cNvSpPr txBox="1">
              <a:spLocks noChangeArrowheads="1"/>
            </p:cNvSpPr>
            <p:nvPr/>
          </p:nvSpPr>
          <p:spPr bwMode="auto">
            <a:xfrm>
              <a:off x="9585376" y="6246036"/>
              <a:ext cx="1878654" cy="257175"/>
            </a:xfrm>
            <a:prstGeom prst="rect">
              <a:avLst/>
            </a:prstGeom>
            <a:noFill/>
            <a:ln>
              <a:noFill/>
            </a:ln>
          </p:spPr>
          <p:txBody>
            <a:bodyPr anchor="ctr"/>
            <a:lstStyle>
              <a:lvl1pPr algn="l" rtl="0" eaLnBrk="0" fontAlgn="base" hangingPunct="0">
                <a:spcBef>
                  <a:spcPct val="0"/>
                </a:spcBef>
                <a:spcAft>
                  <a:spcPct val="0"/>
                </a:spcAft>
                <a:defRPr sz="3600" b="1">
                  <a:solidFill>
                    <a:srgbClr val="FF0000"/>
                  </a:solidFill>
                  <a:latin typeface="+mj-lt"/>
                  <a:ea typeface="Lucida Sans Unicode" pitchFamily="34" charset="0"/>
                  <a:cs typeface="+mj-cs"/>
                </a:defRPr>
              </a:lvl1pPr>
              <a:lvl2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5pPr>
              <a:lvl6pPr marL="457200" algn="l" rtl="0" fontAlgn="base">
                <a:spcBef>
                  <a:spcPct val="0"/>
                </a:spcBef>
                <a:spcAft>
                  <a:spcPct val="0"/>
                </a:spcAft>
                <a:defRPr sz="3600" b="1">
                  <a:solidFill>
                    <a:srgbClr val="FF0000"/>
                  </a:solidFill>
                  <a:latin typeface="Trebuchet MS" pitchFamily="34" charset="0"/>
                  <a:cs typeface="Lucida Sans Unicode" pitchFamily="34" charset="0"/>
                </a:defRPr>
              </a:lvl6pPr>
              <a:lvl7pPr marL="914400" algn="l" rtl="0" fontAlgn="base">
                <a:spcBef>
                  <a:spcPct val="0"/>
                </a:spcBef>
                <a:spcAft>
                  <a:spcPct val="0"/>
                </a:spcAft>
                <a:defRPr sz="3600" b="1">
                  <a:solidFill>
                    <a:srgbClr val="FF0000"/>
                  </a:solidFill>
                  <a:latin typeface="Trebuchet MS" pitchFamily="34" charset="0"/>
                  <a:cs typeface="Lucida Sans Unicode" pitchFamily="34" charset="0"/>
                </a:defRPr>
              </a:lvl7pPr>
              <a:lvl8pPr marL="1371600" algn="l" rtl="0" fontAlgn="base">
                <a:spcBef>
                  <a:spcPct val="0"/>
                </a:spcBef>
                <a:spcAft>
                  <a:spcPct val="0"/>
                </a:spcAft>
                <a:defRPr sz="3600" b="1">
                  <a:solidFill>
                    <a:srgbClr val="FF0000"/>
                  </a:solidFill>
                  <a:latin typeface="Trebuchet MS" pitchFamily="34" charset="0"/>
                  <a:cs typeface="Lucida Sans Unicode" pitchFamily="34" charset="0"/>
                </a:defRPr>
              </a:lvl8pPr>
              <a:lvl9pPr marL="1828800" algn="l" rtl="0" fontAlgn="base">
                <a:spcBef>
                  <a:spcPct val="0"/>
                </a:spcBef>
                <a:spcAft>
                  <a:spcPct val="0"/>
                </a:spcAft>
                <a:defRPr sz="3600" b="1">
                  <a:solidFill>
                    <a:srgbClr val="FF0000"/>
                  </a:solidFill>
                  <a:latin typeface="Trebuchet MS" pitchFamily="34" charset="0"/>
                  <a:cs typeface="Lucida Sans Unicode" pitchFamily="34" charset="0"/>
                </a:defRPr>
              </a:lvl9pPr>
            </a:lstStyle>
            <a:p>
              <a:pPr algn="ctr">
                <a:defRPr/>
              </a:pPr>
              <a:r>
                <a:rPr lang="en-US" altLang="zh-CN" sz="1600" dirty="0">
                  <a:solidFill>
                    <a:srgbClr val="C00000"/>
                  </a:solidFill>
                  <a:latin typeface="+mn-ea"/>
                  <a:ea typeface="+mn-ea"/>
                  <a:cs typeface="+mn-cs"/>
                </a:rPr>
                <a:t>2</a:t>
              </a:r>
              <a:r>
                <a:rPr lang="zh-CN" altLang="en-US" sz="1600" dirty="0">
                  <a:solidFill>
                    <a:srgbClr val="C00000"/>
                  </a:solidFill>
                  <a:latin typeface="+mn-ea"/>
                  <a:ea typeface="+mn-ea"/>
                  <a:cs typeface="+mn-cs"/>
                </a:rPr>
                <a:t>组</a:t>
              </a:r>
              <a:r>
                <a:rPr lang="en-US" altLang="zh-CN" sz="1600" dirty="0">
                  <a:solidFill>
                    <a:srgbClr val="C00000"/>
                  </a:solidFill>
                  <a:latin typeface="+mn-ea"/>
                  <a:ea typeface="+mn-ea"/>
                  <a:cs typeface="+mn-cs"/>
                </a:rPr>
                <a:t>32</a:t>
              </a:r>
              <a:r>
                <a:rPr lang="zh-CN" altLang="en-US" sz="1600" dirty="0">
                  <a:solidFill>
                    <a:srgbClr val="C00000"/>
                  </a:solidFill>
                  <a:latin typeface="+mn-ea"/>
                  <a:ea typeface="+mn-ea"/>
                  <a:cs typeface="+mn-cs"/>
                </a:rPr>
                <a:t>比特拼起来</a:t>
              </a:r>
              <a:endParaRPr lang="en-US" altLang="zh-CN" sz="1600" dirty="0">
                <a:solidFill>
                  <a:srgbClr val="C00000"/>
                </a:solidFill>
                <a:latin typeface="+mn-ea"/>
                <a:ea typeface="+mn-ea"/>
                <a:cs typeface="+mn-cs"/>
              </a:endParaRPr>
            </a:p>
          </p:txBody>
        </p:sp>
      </p:grpSp>
    </p:spTree>
    <p:extLst>
      <p:ext uri="{BB962C8B-B14F-4D97-AF65-F5344CB8AC3E}">
        <p14:creationId xmlns:p14="http://schemas.microsoft.com/office/powerpoint/2010/main" val="88972340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EE28D-9DFE-BB0A-4190-BD0FE98FA499}"/>
              </a:ext>
            </a:extLst>
          </p:cNvPr>
          <p:cNvSpPr>
            <a:spLocks noGrp="1"/>
          </p:cNvSpPr>
          <p:nvPr>
            <p:ph type="title"/>
          </p:nvPr>
        </p:nvSpPr>
        <p:spPr/>
        <p:txBody>
          <a:bodyPr/>
          <a:lstStyle/>
          <a:p>
            <a:r>
              <a:rPr lang="en-US" altLang="en-US" dirty="0"/>
              <a:t>DES</a:t>
            </a:r>
            <a:r>
              <a:rPr lang="zh-CN" altLang="en-US" dirty="0"/>
              <a:t>算法轮函数与密钥生成</a:t>
            </a:r>
          </a:p>
        </p:txBody>
      </p:sp>
      <p:grpSp>
        <p:nvGrpSpPr>
          <p:cNvPr id="20" name="组合 19">
            <a:extLst>
              <a:ext uri="{FF2B5EF4-FFF2-40B4-BE49-F238E27FC236}">
                <a16:creationId xmlns:a16="http://schemas.microsoft.com/office/drawing/2014/main" id="{7ADEB28A-B23C-43CA-71E3-24E41C5457C5}"/>
              </a:ext>
            </a:extLst>
          </p:cNvPr>
          <p:cNvGrpSpPr/>
          <p:nvPr/>
        </p:nvGrpSpPr>
        <p:grpSpPr>
          <a:xfrm>
            <a:off x="5392540" y="100847"/>
            <a:ext cx="2468957" cy="6656307"/>
            <a:chOff x="5276532" y="100847"/>
            <a:chExt cx="2468957" cy="6656307"/>
          </a:xfrm>
        </p:grpSpPr>
        <p:pic>
          <p:nvPicPr>
            <p:cNvPr id="4" name="图片 3">
              <a:extLst>
                <a:ext uri="{FF2B5EF4-FFF2-40B4-BE49-F238E27FC236}">
                  <a16:creationId xmlns:a16="http://schemas.microsoft.com/office/drawing/2014/main" id="{8E515E36-6E3A-E5B4-49EA-95FE67D4C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532" y="100847"/>
              <a:ext cx="2468957" cy="6656307"/>
            </a:xfrm>
            <a:prstGeom prst="rect">
              <a:avLst/>
            </a:prstGeom>
            <a:solidFill>
              <a:schemeClr val="bg1"/>
            </a:solidFill>
          </p:spPr>
        </p:pic>
        <p:sp>
          <p:nvSpPr>
            <p:cNvPr id="11" name="Rectangle 2">
              <a:extLst>
                <a:ext uri="{FF2B5EF4-FFF2-40B4-BE49-F238E27FC236}">
                  <a16:creationId xmlns:a16="http://schemas.microsoft.com/office/drawing/2014/main" id="{E0B6DE09-B50E-97F8-9987-2601D2E8B953}"/>
                </a:ext>
              </a:extLst>
            </p:cNvPr>
            <p:cNvSpPr txBox="1">
              <a:spLocks noChangeArrowheads="1"/>
            </p:cNvSpPr>
            <p:nvPr/>
          </p:nvSpPr>
          <p:spPr bwMode="auto">
            <a:xfrm>
              <a:off x="5571683" y="293373"/>
              <a:ext cx="1878654" cy="257175"/>
            </a:xfrm>
            <a:prstGeom prst="rect">
              <a:avLst/>
            </a:prstGeom>
            <a:noFill/>
            <a:ln>
              <a:noFill/>
            </a:ln>
          </p:spPr>
          <p:txBody>
            <a:bodyPr anchor="ctr"/>
            <a:lstStyle>
              <a:lvl1pPr algn="l" rtl="0" eaLnBrk="0" fontAlgn="base" hangingPunct="0">
                <a:spcBef>
                  <a:spcPct val="0"/>
                </a:spcBef>
                <a:spcAft>
                  <a:spcPct val="0"/>
                </a:spcAft>
                <a:defRPr sz="3600" b="1">
                  <a:solidFill>
                    <a:srgbClr val="FF0000"/>
                  </a:solidFill>
                  <a:latin typeface="+mj-lt"/>
                  <a:ea typeface="Lucida Sans Unicode" pitchFamily="34" charset="0"/>
                  <a:cs typeface="+mj-cs"/>
                </a:defRPr>
              </a:lvl1pPr>
              <a:lvl2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5pPr>
              <a:lvl6pPr marL="457200" algn="l" rtl="0" fontAlgn="base">
                <a:spcBef>
                  <a:spcPct val="0"/>
                </a:spcBef>
                <a:spcAft>
                  <a:spcPct val="0"/>
                </a:spcAft>
                <a:defRPr sz="3600" b="1">
                  <a:solidFill>
                    <a:srgbClr val="FF0000"/>
                  </a:solidFill>
                  <a:latin typeface="Trebuchet MS" pitchFamily="34" charset="0"/>
                  <a:cs typeface="Lucida Sans Unicode" pitchFamily="34" charset="0"/>
                </a:defRPr>
              </a:lvl6pPr>
              <a:lvl7pPr marL="914400" algn="l" rtl="0" fontAlgn="base">
                <a:spcBef>
                  <a:spcPct val="0"/>
                </a:spcBef>
                <a:spcAft>
                  <a:spcPct val="0"/>
                </a:spcAft>
                <a:defRPr sz="3600" b="1">
                  <a:solidFill>
                    <a:srgbClr val="FF0000"/>
                  </a:solidFill>
                  <a:latin typeface="Trebuchet MS" pitchFamily="34" charset="0"/>
                  <a:cs typeface="Lucida Sans Unicode" pitchFamily="34" charset="0"/>
                </a:defRPr>
              </a:lvl7pPr>
              <a:lvl8pPr marL="1371600" algn="l" rtl="0" fontAlgn="base">
                <a:spcBef>
                  <a:spcPct val="0"/>
                </a:spcBef>
                <a:spcAft>
                  <a:spcPct val="0"/>
                </a:spcAft>
                <a:defRPr sz="3600" b="1">
                  <a:solidFill>
                    <a:srgbClr val="FF0000"/>
                  </a:solidFill>
                  <a:latin typeface="Trebuchet MS" pitchFamily="34" charset="0"/>
                  <a:cs typeface="Lucida Sans Unicode" pitchFamily="34" charset="0"/>
                </a:defRPr>
              </a:lvl8pPr>
              <a:lvl9pPr marL="1828800" algn="l" rtl="0" fontAlgn="base">
                <a:spcBef>
                  <a:spcPct val="0"/>
                </a:spcBef>
                <a:spcAft>
                  <a:spcPct val="0"/>
                </a:spcAft>
                <a:defRPr sz="3600" b="1">
                  <a:solidFill>
                    <a:srgbClr val="FF0000"/>
                  </a:solidFill>
                  <a:latin typeface="Trebuchet MS" pitchFamily="34" charset="0"/>
                  <a:cs typeface="Lucida Sans Unicode" pitchFamily="34" charset="0"/>
                </a:defRPr>
              </a:lvl9pPr>
            </a:lstStyle>
            <a:p>
              <a:pPr algn="ctr">
                <a:defRPr/>
              </a:pPr>
              <a:r>
                <a:rPr lang="zh-CN" altLang="en-US" sz="1600" dirty="0">
                  <a:solidFill>
                    <a:srgbClr val="C00000"/>
                  </a:solidFill>
                  <a:latin typeface="+mn-ea"/>
                  <a:ea typeface="+mn-ea"/>
                  <a:cs typeface="+mn-cs"/>
                </a:rPr>
                <a:t>拆分为</a:t>
              </a:r>
              <a:r>
                <a:rPr lang="en-US" altLang="zh-CN" sz="1600" dirty="0">
                  <a:solidFill>
                    <a:srgbClr val="C00000"/>
                  </a:solidFill>
                  <a:latin typeface="+mn-ea"/>
                  <a:ea typeface="+mn-ea"/>
                  <a:cs typeface="+mn-cs"/>
                </a:rPr>
                <a:t>2</a:t>
              </a:r>
              <a:r>
                <a:rPr lang="zh-CN" altLang="en-US" sz="1600" dirty="0">
                  <a:solidFill>
                    <a:srgbClr val="C00000"/>
                  </a:solidFill>
                  <a:latin typeface="+mn-ea"/>
                  <a:ea typeface="+mn-ea"/>
                  <a:cs typeface="+mn-cs"/>
                </a:rPr>
                <a:t>组</a:t>
              </a:r>
              <a:r>
                <a:rPr lang="en-US" altLang="zh-CN" sz="1600" dirty="0">
                  <a:solidFill>
                    <a:srgbClr val="C00000"/>
                  </a:solidFill>
                  <a:latin typeface="+mn-ea"/>
                  <a:ea typeface="+mn-ea"/>
                  <a:cs typeface="+mn-cs"/>
                </a:rPr>
                <a:t>32</a:t>
              </a:r>
              <a:r>
                <a:rPr lang="zh-CN" altLang="en-US" sz="1600" dirty="0">
                  <a:solidFill>
                    <a:srgbClr val="C00000"/>
                  </a:solidFill>
                  <a:latin typeface="+mn-ea"/>
                  <a:ea typeface="+mn-ea"/>
                  <a:cs typeface="+mn-cs"/>
                </a:rPr>
                <a:t>比特</a:t>
              </a:r>
              <a:endParaRPr lang="en-US" altLang="zh-CN" sz="1600" dirty="0">
                <a:solidFill>
                  <a:srgbClr val="C00000"/>
                </a:solidFill>
                <a:latin typeface="+mn-ea"/>
                <a:ea typeface="+mn-ea"/>
                <a:cs typeface="+mn-cs"/>
              </a:endParaRPr>
            </a:p>
          </p:txBody>
        </p:sp>
        <p:sp>
          <p:nvSpPr>
            <p:cNvPr id="12" name="Rectangle 2">
              <a:extLst>
                <a:ext uri="{FF2B5EF4-FFF2-40B4-BE49-F238E27FC236}">
                  <a16:creationId xmlns:a16="http://schemas.microsoft.com/office/drawing/2014/main" id="{54BA8C37-76BE-78DA-B028-2A6FE19C5E61}"/>
                </a:ext>
              </a:extLst>
            </p:cNvPr>
            <p:cNvSpPr txBox="1">
              <a:spLocks noChangeArrowheads="1"/>
            </p:cNvSpPr>
            <p:nvPr/>
          </p:nvSpPr>
          <p:spPr bwMode="auto">
            <a:xfrm>
              <a:off x="5571683" y="6246036"/>
              <a:ext cx="1878654" cy="257175"/>
            </a:xfrm>
            <a:prstGeom prst="rect">
              <a:avLst/>
            </a:prstGeom>
            <a:noFill/>
            <a:ln>
              <a:noFill/>
            </a:ln>
          </p:spPr>
          <p:txBody>
            <a:bodyPr anchor="ctr"/>
            <a:lstStyle>
              <a:lvl1pPr algn="l" rtl="0" eaLnBrk="0" fontAlgn="base" hangingPunct="0">
                <a:spcBef>
                  <a:spcPct val="0"/>
                </a:spcBef>
                <a:spcAft>
                  <a:spcPct val="0"/>
                </a:spcAft>
                <a:defRPr sz="3600" b="1">
                  <a:solidFill>
                    <a:srgbClr val="FF0000"/>
                  </a:solidFill>
                  <a:latin typeface="+mj-lt"/>
                  <a:ea typeface="Lucida Sans Unicode" pitchFamily="34" charset="0"/>
                  <a:cs typeface="+mj-cs"/>
                </a:defRPr>
              </a:lvl1pPr>
              <a:lvl2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5pPr>
              <a:lvl6pPr marL="457200" algn="l" rtl="0" fontAlgn="base">
                <a:spcBef>
                  <a:spcPct val="0"/>
                </a:spcBef>
                <a:spcAft>
                  <a:spcPct val="0"/>
                </a:spcAft>
                <a:defRPr sz="3600" b="1">
                  <a:solidFill>
                    <a:srgbClr val="FF0000"/>
                  </a:solidFill>
                  <a:latin typeface="Trebuchet MS" pitchFamily="34" charset="0"/>
                  <a:cs typeface="Lucida Sans Unicode" pitchFamily="34" charset="0"/>
                </a:defRPr>
              </a:lvl6pPr>
              <a:lvl7pPr marL="914400" algn="l" rtl="0" fontAlgn="base">
                <a:spcBef>
                  <a:spcPct val="0"/>
                </a:spcBef>
                <a:spcAft>
                  <a:spcPct val="0"/>
                </a:spcAft>
                <a:defRPr sz="3600" b="1">
                  <a:solidFill>
                    <a:srgbClr val="FF0000"/>
                  </a:solidFill>
                  <a:latin typeface="Trebuchet MS" pitchFamily="34" charset="0"/>
                  <a:cs typeface="Lucida Sans Unicode" pitchFamily="34" charset="0"/>
                </a:defRPr>
              </a:lvl7pPr>
              <a:lvl8pPr marL="1371600" algn="l" rtl="0" fontAlgn="base">
                <a:spcBef>
                  <a:spcPct val="0"/>
                </a:spcBef>
                <a:spcAft>
                  <a:spcPct val="0"/>
                </a:spcAft>
                <a:defRPr sz="3600" b="1">
                  <a:solidFill>
                    <a:srgbClr val="FF0000"/>
                  </a:solidFill>
                  <a:latin typeface="Trebuchet MS" pitchFamily="34" charset="0"/>
                  <a:cs typeface="Lucida Sans Unicode" pitchFamily="34" charset="0"/>
                </a:defRPr>
              </a:lvl8pPr>
              <a:lvl9pPr marL="1828800" algn="l" rtl="0" fontAlgn="base">
                <a:spcBef>
                  <a:spcPct val="0"/>
                </a:spcBef>
                <a:spcAft>
                  <a:spcPct val="0"/>
                </a:spcAft>
                <a:defRPr sz="3600" b="1">
                  <a:solidFill>
                    <a:srgbClr val="FF0000"/>
                  </a:solidFill>
                  <a:latin typeface="Trebuchet MS" pitchFamily="34" charset="0"/>
                  <a:cs typeface="Lucida Sans Unicode" pitchFamily="34" charset="0"/>
                </a:defRPr>
              </a:lvl9pPr>
            </a:lstStyle>
            <a:p>
              <a:pPr algn="ctr">
                <a:defRPr/>
              </a:pPr>
              <a:r>
                <a:rPr lang="en-US" altLang="zh-CN" sz="1600" dirty="0">
                  <a:solidFill>
                    <a:srgbClr val="C00000"/>
                  </a:solidFill>
                  <a:latin typeface="+mn-ea"/>
                  <a:ea typeface="+mn-ea"/>
                  <a:cs typeface="+mn-cs"/>
                </a:rPr>
                <a:t>2</a:t>
              </a:r>
              <a:r>
                <a:rPr lang="zh-CN" altLang="en-US" sz="1600" dirty="0">
                  <a:solidFill>
                    <a:srgbClr val="C00000"/>
                  </a:solidFill>
                  <a:latin typeface="+mn-ea"/>
                  <a:ea typeface="+mn-ea"/>
                  <a:cs typeface="+mn-cs"/>
                </a:rPr>
                <a:t>组</a:t>
              </a:r>
              <a:r>
                <a:rPr lang="en-US" altLang="zh-CN" sz="1600" dirty="0">
                  <a:solidFill>
                    <a:srgbClr val="C00000"/>
                  </a:solidFill>
                  <a:latin typeface="+mn-ea"/>
                  <a:ea typeface="+mn-ea"/>
                  <a:cs typeface="+mn-cs"/>
                </a:rPr>
                <a:t>32</a:t>
              </a:r>
              <a:r>
                <a:rPr lang="zh-CN" altLang="en-US" sz="1600" dirty="0">
                  <a:solidFill>
                    <a:srgbClr val="C00000"/>
                  </a:solidFill>
                  <a:latin typeface="+mn-ea"/>
                  <a:ea typeface="+mn-ea"/>
                  <a:cs typeface="+mn-cs"/>
                </a:rPr>
                <a:t>比特拼起来</a:t>
              </a:r>
              <a:endParaRPr lang="en-US" altLang="zh-CN" sz="1600" dirty="0">
                <a:solidFill>
                  <a:srgbClr val="C00000"/>
                </a:solidFill>
                <a:latin typeface="+mn-ea"/>
                <a:ea typeface="+mn-ea"/>
                <a:cs typeface="+mn-cs"/>
              </a:endParaRPr>
            </a:p>
          </p:txBody>
        </p:sp>
      </p:grpSp>
      <p:grpSp>
        <p:nvGrpSpPr>
          <p:cNvPr id="15" name="组合 14">
            <a:extLst>
              <a:ext uri="{FF2B5EF4-FFF2-40B4-BE49-F238E27FC236}">
                <a16:creationId xmlns:a16="http://schemas.microsoft.com/office/drawing/2014/main" id="{77CC2788-B8F2-53D7-E1F3-5647737903EA}"/>
              </a:ext>
            </a:extLst>
          </p:cNvPr>
          <p:cNvGrpSpPr/>
          <p:nvPr/>
        </p:nvGrpSpPr>
        <p:grpSpPr>
          <a:xfrm>
            <a:off x="693858" y="1443251"/>
            <a:ext cx="3899998" cy="3971498"/>
            <a:chOff x="325448" y="1733266"/>
            <a:chExt cx="3899998" cy="3971498"/>
          </a:xfrm>
        </p:grpSpPr>
        <p:pic>
          <p:nvPicPr>
            <p:cNvPr id="5" name="图片 4">
              <a:extLst>
                <a:ext uri="{FF2B5EF4-FFF2-40B4-BE49-F238E27FC236}">
                  <a16:creationId xmlns:a16="http://schemas.microsoft.com/office/drawing/2014/main" id="{3EDFA59A-9DCD-ED93-14FA-ED5549C10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448" y="1733266"/>
              <a:ext cx="3899998" cy="3971498"/>
            </a:xfrm>
            <a:prstGeom prst="rect">
              <a:avLst/>
            </a:prstGeom>
          </p:spPr>
        </p:pic>
        <p:sp>
          <p:nvSpPr>
            <p:cNvPr id="7" name="Rectangle 2">
              <a:extLst>
                <a:ext uri="{FF2B5EF4-FFF2-40B4-BE49-F238E27FC236}">
                  <a16:creationId xmlns:a16="http://schemas.microsoft.com/office/drawing/2014/main" id="{8C530936-6420-0B67-B867-CB0662C3D548}"/>
                </a:ext>
              </a:extLst>
            </p:cNvPr>
            <p:cNvSpPr txBox="1">
              <a:spLocks noChangeArrowheads="1"/>
            </p:cNvSpPr>
            <p:nvPr/>
          </p:nvSpPr>
          <p:spPr bwMode="auto">
            <a:xfrm>
              <a:off x="1337601" y="2887924"/>
              <a:ext cx="720725" cy="360363"/>
            </a:xfrm>
            <a:prstGeom prst="rect">
              <a:avLst/>
            </a:prstGeom>
            <a:noFill/>
            <a:ln>
              <a:noFill/>
            </a:ln>
          </p:spPr>
          <p:txBody>
            <a:bodyPr anchor="ctr"/>
            <a:lstStyle>
              <a:lvl1pPr algn="l" rtl="0" eaLnBrk="0" fontAlgn="base" hangingPunct="0">
                <a:spcBef>
                  <a:spcPct val="0"/>
                </a:spcBef>
                <a:spcAft>
                  <a:spcPct val="0"/>
                </a:spcAft>
                <a:defRPr sz="3600" b="1">
                  <a:solidFill>
                    <a:srgbClr val="FF0000"/>
                  </a:solidFill>
                  <a:latin typeface="+mj-lt"/>
                  <a:ea typeface="Lucida Sans Unicode" pitchFamily="34" charset="0"/>
                  <a:cs typeface="+mj-cs"/>
                </a:defRPr>
              </a:lvl1pPr>
              <a:lvl2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5pPr>
              <a:lvl6pPr marL="457200" algn="l" rtl="0" fontAlgn="base">
                <a:spcBef>
                  <a:spcPct val="0"/>
                </a:spcBef>
                <a:spcAft>
                  <a:spcPct val="0"/>
                </a:spcAft>
                <a:defRPr sz="3600" b="1">
                  <a:solidFill>
                    <a:srgbClr val="FF0000"/>
                  </a:solidFill>
                  <a:latin typeface="Trebuchet MS" pitchFamily="34" charset="0"/>
                  <a:cs typeface="Lucida Sans Unicode" pitchFamily="34" charset="0"/>
                </a:defRPr>
              </a:lvl6pPr>
              <a:lvl7pPr marL="914400" algn="l" rtl="0" fontAlgn="base">
                <a:spcBef>
                  <a:spcPct val="0"/>
                </a:spcBef>
                <a:spcAft>
                  <a:spcPct val="0"/>
                </a:spcAft>
                <a:defRPr sz="3600" b="1">
                  <a:solidFill>
                    <a:srgbClr val="FF0000"/>
                  </a:solidFill>
                  <a:latin typeface="Trebuchet MS" pitchFamily="34" charset="0"/>
                  <a:cs typeface="Lucida Sans Unicode" pitchFamily="34" charset="0"/>
                </a:defRPr>
              </a:lvl7pPr>
              <a:lvl8pPr marL="1371600" algn="l" rtl="0" fontAlgn="base">
                <a:spcBef>
                  <a:spcPct val="0"/>
                </a:spcBef>
                <a:spcAft>
                  <a:spcPct val="0"/>
                </a:spcAft>
                <a:defRPr sz="3600" b="1">
                  <a:solidFill>
                    <a:srgbClr val="FF0000"/>
                  </a:solidFill>
                  <a:latin typeface="Trebuchet MS" pitchFamily="34" charset="0"/>
                  <a:cs typeface="Lucida Sans Unicode" pitchFamily="34" charset="0"/>
                </a:defRPr>
              </a:lvl8pPr>
              <a:lvl9pPr marL="1828800" algn="l" rtl="0" fontAlgn="base">
                <a:spcBef>
                  <a:spcPct val="0"/>
                </a:spcBef>
                <a:spcAft>
                  <a:spcPct val="0"/>
                </a:spcAft>
                <a:defRPr sz="3600" b="1">
                  <a:solidFill>
                    <a:srgbClr val="FF0000"/>
                  </a:solidFill>
                  <a:latin typeface="Trebuchet MS" pitchFamily="34" charset="0"/>
                  <a:cs typeface="Lucida Sans Unicode" pitchFamily="34" charset="0"/>
                </a:defRPr>
              </a:lvl9pPr>
            </a:lstStyle>
            <a:p>
              <a:pPr algn="ctr">
                <a:defRPr/>
              </a:pPr>
              <a:r>
                <a:rPr lang="en-US" altLang="zh-CN" sz="1600" kern="0" dirty="0">
                  <a:solidFill>
                    <a:srgbClr val="C00000"/>
                  </a:solidFill>
                  <a:ea typeface="宋体" panose="02010600030101010101" pitchFamily="2" charset="-122"/>
                </a:rPr>
                <a:t>48bit</a:t>
              </a:r>
            </a:p>
          </p:txBody>
        </p:sp>
        <p:sp>
          <p:nvSpPr>
            <p:cNvPr id="8" name="Rectangle 2">
              <a:extLst>
                <a:ext uri="{FF2B5EF4-FFF2-40B4-BE49-F238E27FC236}">
                  <a16:creationId xmlns:a16="http://schemas.microsoft.com/office/drawing/2014/main" id="{48F9920A-B2F3-DA8F-3AC5-C94849145104}"/>
                </a:ext>
              </a:extLst>
            </p:cNvPr>
            <p:cNvSpPr txBox="1">
              <a:spLocks noChangeArrowheads="1"/>
            </p:cNvSpPr>
            <p:nvPr/>
          </p:nvSpPr>
          <p:spPr bwMode="auto">
            <a:xfrm>
              <a:off x="2517113" y="2887924"/>
              <a:ext cx="720725" cy="360363"/>
            </a:xfrm>
            <a:prstGeom prst="rect">
              <a:avLst/>
            </a:prstGeom>
            <a:noFill/>
            <a:ln>
              <a:noFill/>
            </a:ln>
          </p:spPr>
          <p:txBody>
            <a:bodyPr anchor="ctr"/>
            <a:lstStyle>
              <a:lvl1pPr algn="l" rtl="0" eaLnBrk="0" fontAlgn="base" hangingPunct="0">
                <a:spcBef>
                  <a:spcPct val="0"/>
                </a:spcBef>
                <a:spcAft>
                  <a:spcPct val="0"/>
                </a:spcAft>
                <a:defRPr sz="3600" b="1">
                  <a:solidFill>
                    <a:srgbClr val="FF0000"/>
                  </a:solidFill>
                  <a:latin typeface="+mj-lt"/>
                  <a:ea typeface="Lucida Sans Unicode" pitchFamily="34" charset="0"/>
                  <a:cs typeface="+mj-cs"/>
                </a:defRPr>
              </a:lvl1pPr>
              <a:lvl2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5pPr>
              <a:lvl6pPr marL="457200" algn="l" rtl="0" fontAlgn="base">
                <a:spcBef>
                  <a:spcPct val="0"/>
                </a:spcBef>
                <a:spcAft>
                  <a:spcPct val="0"/>
                </a:spcAft>
                <a:defRPr sz="3600" b="1">
                  <a:solidFill>
                    <a:srgbClr val="FF0000"/>
                  </a:solidFill>
                  <a:latin typeface="Trebuchet MS" pitchFamily="34" charset="0"/>
                  <a:cs typeface="Lucida Sans Unicode" pitchFamily="34" charset="0"/>
                </a:defRPr>
              </a:lvl6pPr>
              <a:lvl7pPr marL="914400" algn="l" rtl="0" fontAlgn="base">
                <a:spcBef>
                  <a:spcPct val="0"/>
                </a:spcBef>
                <a:spcAft>
                  <a:spcPct val="0"/>
                </a:spcAft>
                <a:defRPr sz="3600" b="1">
                  <a:solidFill>
                    <a:srgbClr val="FF0000"/>
                  </a:solidFill>
                  <a:latin typeface="Trebuchet MS" pitchFamily="34" charset="0"/>
                  <a:cs typeface="Lucida Sans Unicode" pitchFamily="34" charset="0"/>
                </a:defRPr>
              </a:lvl7pPr>
              <a:lvl8pPr marL="1371600" algn="l" rtl="0" fontAlgn="base">
                <a:spcBef>
                  <a:spcPct val="0"/>
                </a:spcBef>
                <a:spcAft>
                  <a:spcPct val="0"/>
                </a:spcAft>
                <a:defRPr sz="3600" b="1">
                  <a:solidFill>
                    <a:srgbClr val="FF0000"/>
                  </a:solidFill>
                  <a:latin typeface="Trebuchet MS" pitchFamily="34" charset="0"/>
                  <a:cs typeface="Lucida Sans Unicode" pitchFamily="34" charset="0"/>
                </a:defRPr>
              </a:lvl8pPr>
              <a:lvl9pPr marL="1828800" algn="l" rtl="0" fontAlgn="base">
                <a:spcBef>
                  <a:spcPct val="0"/>
                </a:spcBef>
                <a:spcAft>
                  <a:spcPct val="0"/>
                </a:spcAft>
                <a:defRPr sz="3600" b="1">
                  <a:solidFill>
                    <a:srgbClr val="FF0000"/>
                  </a:solidFill>
                  <a:latin typeface="Trebuchet MS" pitchFamily="34" charset="0"/>
                  <a:cs typeface="Lucida Sans Unicode" pitchFamily="34" charset="0"/>
                </a:defRPr>
              </a:lvl9pPr>
            </a:lstStyle>
            <a:p>
              <a:pPr algn="ctr">
                <a:defRPr/>
              </a:pPr>
              <a:r>
                <a:rPr lang="en-US" altLang="zh-CN" sz="1600" kern="0" dirty="0">
                  <a:solidFill>
                    <a:srgbClr val="C00000"/>
                  </a:solidFill>
                  <a:ea typeface="宋体" panose="02010600030101010101" pitchFamily="2" charset="-122"/>
                </a:rPr>
                <a:t>48bit</a:t>
              </a:r>
            </a:p>
          </p:txBody>
        </p:sp>
        <p:sp>
          <p:nvSpPr>
            <p:cNvPr id="10" name="Rectangle 2">
              <a:extLst>
                <a:ext uri="{FF2B5EF4-FFF2-40B4-BE49-F238E27FC236}">
                  <a16:creationId xmlns:a16="http://schemas.microsoft.com/office/drawing/2014/main" id="{DD062884-678B-1814-DBC1-854CD976B4AB}"/>
                </a:ext>
              </a:extLst>
            </p:cNvPr>
            <p:cNvSpPr txBox="1">
              <a:spLocks noChangeArrowheads="1"/>
            </p:cNvSpPr>
            <p:nvPr/>
          </p:nvSpPr>
          <p:spPr bwMode="auto">
            <a:xfrm>
              <a:off x="2250413" y="3293993"/>
              <a:ext cx="720725" cy="360363"/>
            </a:xfrm>
            <a:prstGeom prst="rect">
              <a:avLst/>
            </a:prstGeom>
            <a:noFill/>
            <a:ln>
              <a:noFill/>
            </a:ln>
          </p:spPr>
          <p:txBody>
            <a:bodyPr anchor="ctr"/>
            <a:lstStyle>
              <a:lvl1pPr algn="l" rtl="0" eaLnBrk="0" fontAlgn="base" hangingPunct="0">
                <a:spcBef>
                  <a:spcPct val="0"/>
                </a:spcBef>
                <a:spcAft>
                  <a:spcPct val="0"/>
                </a:spcAft>
                <a:defRPr sz="3600" b="1">
                  <a:solidFill>
                    <a:srgbClr val="FF0000"/>
                  </a:solidFill>
                  <a:latin typeface="+mj-lt"/>
                  <a:ea typeface="Lucida Sans Unicode" pitchFamily="34" charset="0"/>
                  <a:cs typeface="+mj-cs"/>
                </a:defRPr>
              </a:lvl1pPr>
              <a:lvl2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5pPr>
              <a:lvl6pPr marL="457200" algn="l" rtl="0" fontAlgn="base">
                <a:spcBef>
                  <a:spcPct val="0"/>
                </a:spcBef>
                <a:spcAft>
                  <a:spcPct val="0"/>
                </a:spcAft>
                <a:defRPr sz="3600" b="1">
                  <a:solidFill>
                    <a:srgbClr val="FF0000"/>
                  </a:solidFill>
                  <a:latin typeface="Trebuchet MS" pitchFamily="34" charset="0"/>
                  <a:cs typeface="Lucida Sans Unicode" pitchFamily="34" charset="0"/>
                </a:defRPr>
              </a:lvl6pPr>
              <a:lvl7pPr marL="914400" algn="l" rtl="0" fontAlgn="base">
                <a:spcBef>
                  <a:spcPct val="0"/>
                </a:spcBef>
                <a:spcAft>
                  <a:spcPct val="0"/>
                </a:spcAft>
                <a:defRPr sz="3600" b="1">
                  <a:solidFill>
                    <a:srgbClr val="FF0000"/>
                  </a:solidFill>
                  <a:latin typeface="Trebuchet MS" pitchFamily="34" charset="0"/>
                  <a:cs typeface="Lucida Sans Unicode" pitchFamily="34" charset="0"/>
                </a:defRPr>
              </a:lvl7pPr>
              <a:lvl8pPr marL="1371600" algn="l" rtl="0" fontAlgn="base">
                <a:spcBef>
                  <a:spcPct val="0"/>
                </a:spcBef>
                <a:spcAft>
                  <a:spcPct val="0"/>
                </a:spcAft>
                <a:defRPr sz="3600" b="1">
                  <a:solidFill>
                    <a:srgbClr val="FF0000"/>
                  </a:solidFill>
                  <a:latin typeface="Trebuchet MS" pitchFamily="34" charset="0"/>
                  <a:cs typeface="Lucida Sans Unicode" pitchFamily="34" charset="0"/>
                </a:defRPr>
              </a:lvl8pPr>
              <a:lvl9pPr marL="1828800" algn="l" rtl="0" fontAlgn="base">
                <a:spcBef>
                  <a:spcPct val="0"/>
                </a:spcBef>
                <a:spcAft>
                  <a:spcPct val="0"/>
                </a:spcAft>
                <a:defRPr sz="3600" b="1">
                  <a:solidFill>
                    <a:srgbClr val="FF0000"/>
                  </a:solidFill>
                  <a:latin typeface="Trebuchet MS" pitchFamily="34" charset="0"/>
                  <a:cs typeface="Lucida Sans Unicode" pitchFamily="34" charset="0"/>
                </a:defRPr>
              </a:lvl9pPr>
            </a:lstStyle>
            <a:p>
              <a:pPr algn="ctr">
                <a:defRPr/>
              </a:pPr>
              <a:r>
                <a:rPr lang="en-US" altLang="zh-CN" sz="1600" kern="0" dirty="0">
                  <a:solidFill>
                    <a:srgbClr val="C00000"/>
                  </a:solidFill>
                  <a:ea typeface="宋体" panose="02010600030101010101" pitchFamily="2" charset="-122"/>
                </a:rPr>
                <a:t>48bit</a:t>
              </a:r>
            </a:p>
          </p:txBody>
        </p:sp>
        <p:sp>
          <p:nvSpPr>
            <p:cNvPr id="13" name="Rectangle 2">
              <a:extLst>
                <a:ext uri="{FF2B5EF4-FFF2-40B4-BE49-F238E27FC236}">
                  <a16:creationId xmlns:a16="http://schemas.microsoft.com/office/drawing/2014/main" id="{5C8E052E-94CB-A8E0-4A53-F7F9F2C74055}"/>
                </a:ext>
              </a:extLst>
            </p:cNvPr>
            <p:cNvSpPr txBox="1">
              <a:spLocks noChangeArrowheads="1"/>
            </p:cNvSpPr>
            <p:nvPr/>
          </p:nvSpPr>
          <p:spPr bwMode="auto">
            <a:xfrm>
              <a:off x="2250413" y="4494474"/>
              <a:ext cx="720725" cy="360363"/>
            </a:xfrm>
            <a:prstGeom prst="rect">
              <a:avLst/>
            </a:prstGeom>
            <a:noFill/>
            <a:ln>
              <a:noFill/>
            </a:ln>
          </p:spPr>
          <p:txBody>
            <a:bodyPr anchor="ctr"/>
            <a:lstStyle>
              <a:lvl1pPr algn="l" rtl="0" eaLnBrk="0" fontAlgn="base" hangingPunct="0">
                <a:spcBef>
                  <a:spcPct val="0"/>
                </a:spcBef>
                <a:spcAft>
                  <a:spcPct val="0"/>
                </a:spcAft>
                <a:defRPr sz="3600" b="1">
                  <a:solidFill>
                    <a:srgbClr val="FF0000"/>
                  </a:solidFill>
                  <a:latin typeface="+mj-lt"/>
                  <a:ea typeface="Lucida Sans Unicode" pitchFamily="34" charset="0"/>
                  <a:cs typeface="+mj-cs"/>
                </a:defRPr>
              </a:lvl1pPr>
              <a:lvl2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5pPr>
              <a:lvl6pPr marL="457200" algn="l" rtl="0" fontAlgn="base">
                <a:spcBef>
                  <a:spcPct val="0"/>
                </a:spcBef>
                <a:spcAft>
                  <a:spcPct val="0"/>
                </a:spcAft>
                <a:defRPr sz="3600" b="1">
                  <a:solidFill>
                    <a:srgbClr val="FF0000"/>
                  </a:solidFill>
                  <a:latin typeface="Trebuchet MS" pitchFamily="34" charset="0"/>
                  <a:cs typeface="Lucida Sans Unicode" pitchFamily="34" charset="0"/>
                </a:defRPr>
              </a:lvl6pPr>
              <a:lvl7pPr marL="914400" algn="l" rtl="0" fontAlgn="base">
                <a:spcBef>
                  <a:spcPct val="0"/>
                </a:spcBef>
                <a:spcAft>
                  <a:spcPct val="0"/>
                </a:spcAft>
                <a:defRPr sz="3600" b="1">
                  <a:solidFill>
                    <a:srgbClr val="FF0000"/>
                  </a:solidFill>
                  <a:latin typeface="Trebuchet MS" pitchFamily="34" charset="0"/>
                  <a:cs typeface="Lucida Sans Unicode" pitchFamily="34" charset="0"/>
                </a:defRPr>
              </a:lvl7pPr>
              <a:lvl8pPr marL="1371600" algn="l" rtl="0" fontAlgn="base">
                <a:spcBef>
                  <a:spcPct val="0"/>
                </a:spcBef>
                <a:spcAft>
                  <a:spcPct val="0"/>
                </a:spcAft>
                <a:defRPr sz="3600" b="1">
                  <a:solidFill>
                    <a:srgbClr val="FF0000"/>
                  </a:solidFill>
                  <a:latin typeface="Trebuchet MS" pitchFamily="34" charset="0"/>
                  <a:cs typeface="Lucida Sans Unicode" pitchFamily="34" charset="0"/>
                </a:defRPr>
              </a:lvl8pPr>
              <a:lvl9pPr marL="1828800" algn="l" rtl="0" fontAlgn="base">
                <a:spcBef>
                  <a:spcPct val="0"/>
                </a:spcBef>
                <a:spcAft>
                  <a:spcPct val="0"/>
                </a:spcAft>
                <a:defRPr sz="3600" b="1">
                  <a:solidFill>
                    <a:srgbClr val="FF0000"/>
                  </a:solidFill>
                  <a:latin typeface="Trebuchet MS" pitchFamily="34" charset="0"/>
                  <a:cs typeface="Lucida Sans Unicode" pitchFamily="34" charset="0"/>
                </a:defRPr>
              </a:lvl9pPr>
            </a:lstStyle>
            <a:p>
              <a:pPr algn="ctr">
                <a:defRPr/>
              </a:pPr>
              <a:r>
                <a:rPr lang="en-US" altLang="zh-CN" sz="1600" kern="0" dirty="0">
                  <a:solidFill>
                    <a:srgbClr val="C00000"/>
                  </a:solidFill>
                  <a:ea typeface="宋体" panose="02010600030101010101" pitchFamily="2" charset="-122"/>
                </a:rPr>
                <a:t>32bit</a:t>
              </a:r>
            </a:p>
          </p:txBody>
        </p:sp>
        <p:sp>
          <p:nvSpPr>
            <p:cNvPr id="14" name="Rectangle 2">
              <a:extLst>
                <a:ext uri="{FF2B5EF4-FFF2-40B4-BE49-F238E27FC236}">
                  <a16:creationId xmlns:a16="http://schemas.microsoft.com/office/drawing/2014/main" id="{F93433C8-1FFF-6306-BA3D-08B31A319D49}"/>
                </a:ext>
              </a:extLst>
            </p:cNvPr>
            <p:cNvSpPr txBox="1">
              <a:spLocks noChangeArrowheads="1"/>
            </p:cNvSpPr>
            <p:nvPr/>
          </p:nvSpPr>
          <p:spPr bwMode="auto">
            <a:xfrm>
              <a:off x="2250413" y="5295567"/>
              <a:ext cx="720725" cy="360363"/>
            </a:xfrm>
            <a:prstGeom prst="rect">
              <a:avLst/>
            </a:prstGeom>
            <a:noFill/>
            <a:ln>
              <a:noFill/>
            </a:ln>
          </p:spPr>
          <p:txBody>
            <a:bodyPr anchor="ctr"/>
            <a:lstStyle>
              <a:lvl1pPr algn="l" rtl="0" eaLnBrk="0" fontAlgn="base" hangingPunct="0">
                <a:spcBef>
                  <a:spcPct val="0"/>
                </a:spcBef>
                <a:spcAft>
                  <a:spcPct val="0"/>
                </a:spcAft>
                <a:defRPr sz="3600" b="1">
                  <a:solidFill>
                    <a:srgbClr val="FF0000"/>
                  </a:solidFill>
                  <a:latin typeface="+mj-lt"/>
                  <a:ea typeface="Lucida Sans Unicode" pitchFamily="34" charset="0"/>
                  <a:cs typeface="+mj-cs"/>
                </a:defRPr>
              </a:lvl1pPr>
              <a:lvl2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5pPr>
              <a:lvl6pPr marL="457200" algn="l" rtl="0" fontAlgn="base">
                <a:spcBef>
                  <a:spcPct val="0"/>
                </a:spcBef>
                <a:spcAft>
                  <a:spcPct val="0"/>
                </a:spcAft>
                <a:defRPr sz="3600" b="1">
                  <a:solidFill>
                    <a:srgbClr val="FF0000"/>
                  </a:solidFill>
                  <a:latin typeface="Trebuchet MS" pitchFamily="34" charset="0"/>
                  <a:cs typeface="Lucida Sans Unicode" pitchFamily="34" charset="0"/>
                </a:defRPr>
              </a:lvl6pPr>
              <a:lvl7pPr marL="914400" algn="l" rtl="0" fontAlgn="base">
                <a:spcBef>
                  <a:spcPct val="0"/>
                </a:spcBef>
                <a:spcAft>
                  <a:spcPct val="0"/>
                </a:spcAft>
                <a:defRPr sz="3600" b="1">
                  <a:solidFill>
                    <a:srgbClr val="FF0000"/>
                  </a:solidFill>
                  <a:latin typeface="Trebuchet MS" pitchFamily="34" charset="0"/>
                  <a:cs typeface="Lucida Sans Unicode" pitchFamily="34" charset="0"/>
                </a:defRPr>
              </a:lvl7pPr>
              <a:lvl8pPr marL="1371600" algn="l" rtl="0" fontAlgn="base">
                <a:spcBef>
                  <a:spcPct val="0"/>
                </a:spcBef>
                <a:spcAft>
                  <a:spcPct val="0"/>
                </a:spcAft>
                <a:defRPr sz="3600" b="1">
                  <a:solidFill>
                    <a:srgbClr val="FF0000"/>
                  </a:solidFill>
                  <a:latin typeface="Trebuchet MS" pitchFamily="34" charset="0"/>
                  <a:cs typeface="Lucida Sans Unicode" pitchFamily="34" charset="0"/>
                </a:defRPr>
              </a:lvl8pPr>
              <a:lvl9pPr marL="1828800" algn="l" rtl="0" fontAlgn="base">
                <a:spcBef>
                  <a:spcPct val="0"/>
                </a:spcBef>
                <a:spcAft>
                  <a:spcPct val="0"/>
                </a:spcAft>
                <a:defRPr sz="3600" b="1">
                  <a:solidFill>
                    <a:srgbClr val="FF0000"/>
                  </a:solidFill>
                  <a:latin typeface="Trebuchet MS" pitchFamily="34" charset="0"/>
                  <a:cs typeface="Lucida Sans Unicode" pitchFamily="34" charset="0"/>
                </a:defRPr>
              </a:lvl9pPr>
            </a:lstStyle>
            <a:p>
              <a:pPr algn="ctr">
                <a:defRPr/>
              </a:pPr>
              <a:r>
                <a:rPr lang="en-US" altLang="zh-CN" sz="1600" kern="0" dirty="0">
                  <a:solidFill>
                    <a:srgbClr val="C00000"/>
                  </a:solidFill>
                  <a:ea typeface="宋体" panose="02010600030101010101" pitchFamily="2" charset="-122"/>
                </a:rPr>
                <a:t>32bit</a:t>
              </a:r>
            </a:p>
          </p:txBody>
        </p:sp>
      </p:grpSp>
      <p:pic>
        <p:nvPicPr>
          <p:cNvPr id="16" name="图片 15">
            <a:extLst>
              <a:ext uri="{FF2B5EF4-FFF2-40B4-BE49-F238E27FC236}">
                <a16:creationId xmlns:a16="http://schemas.microsoft.com/office/drawing/2014/main" id="{66F9A920-E262-4DFA-3E1E-9AF396C5B4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517" y="977848"/>
            <a:ext cx="2857500" cy="4676775"/>
          </a:xfrm>
          <a:prstGeom prst="rect">
            <a:avLst/>
          </a:prstGeom>
        </p:spPr>
      </p:pic>
      <p:sp>
        <p:nvSpPr>
          <p:cNvPr id="17" name="Rectangle 2">
            <a:extLst>
              <a:ext uri="{FF2B5EF4-FFF2-40B4-BE49-F238E27FC236}">
                <a16:creationId xmlns:a16="http://schemas.microsoft.com/office/drawing/2014/main" id="{FCAAF65A-B00F-B5D6-23E6-B5684A2CF741}"/>
              </a:ext>
            </a:extLst>
          </p:cNvPr>
          <p:cNvSpPr txBox="1">
            <a:spLocks noChangeArrowheads="1"/>
          </p:cNvSpPr>
          <p:nvPr/>
        </p:nvSpPr>
        <p:spPr bwMode="auto">
          <a:xfrm>
            <a:off x="1612301" y="5460455"/>
            <a:ext cx="2013044" cy="417512"/>
          </a:xfrm>
          <a:prstGeom prst="rect">
            <a:avLst/>
          </a:prstGeom>
          <a:solidFill>
            <a:schemeClr val="bg1"/>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kumimoji="1" lang="en-US" altLang="zh-CN" sz="2000" b="1" dirty="0">
                <a:solidFill>
                  <a:schemeClr val="accent1"/>
                </a:solidFill>
                <a:latin typeface="Century Gothic" panose="020B0502020202020204" pitchFamily="34" charset="0"/>
                <a:ea typeface="Heiti SC Light" charset="-122"/>
                <a:cs typeface="+mn-cs"/>
              </a:rPr>
              <a:t>DES</a:t>
            </a:r>
            <a:r>
              <a:rPr kumimoji="1" lang="zh-CN" altLang="en-US" sz="2000" b="1" dirty="0">
                <a:solidFill>
                  <a:schemeClr val="accent1"/>
                </a:solidFill>
                <a:latin typeface="Century Gothic" panose="020B0502020202020204" pitchFamily="34" charset="0"/>
                <a:ea typeface="Heiti SC Light" charset="-122"/>
                <a:cs typeface="+mn-cs"/>
              </a:rPr>
              <a:t>算法轮函数</a:t>
            </a:r>
            <a:endParaRPr kumimoji="1" lang="en-US" altLang="en-US" sz="2000" b="1" dirty="0">
              <a:solidFill>
                <a:schemeClr val="accent1"/>
              </a:solidFill>
              <a:latin typeface="Century Gothic" panose="020B0502020202020204" pitchFamily="34" charset="0"/>
              <a:ea typeface="Heiti SC Light" charset="-122"/>
              <a:cs typeface="+mn-cs"/>
            </a:endParaRPr>
          </a:p>
        </p:txBody>
      </p:sp>
      <p:sp>
        <p:nvSpPr>
          <p:cNvPr id="18" name="Rectangle 2">
            <a:extLst>
              <a:ext uri="{FF2B5EF4-FFF2-40B4-BE49-F238E27FC236}">
                <a16:creationId xmlns:a16="http://schemas.microsoft.com/office/drawing/2014/main" id="{8B76B21E-7096-6738-0ED9-871B8EACD3FA}"/>
              </a:ext>
            </a:extLst>
          </p:cNvPr>
          <p:cNvSpPr txBox="1">
            <a:spLocks noChangeArrowheads="1"/>
          </p:cNvSpPr>
          <p:nvPr/>
        </p:nvSpPr>
        <p:spPr bwMode="auto">
          <a:xfrm>
            <a:off x="8736093" y="5694517"/>
            <a:ext cx="2214348" cy="417512"/>
          </a:xfrm>
          <a:prstGeom prst="rect">
            <a:avLst/>
          </a:prstGeom>
          <a:solidFill>
            <a:schemeClr val="bg1"/>
          </a:solidFill>
          <a:ln>
            <a:noFill/>
          </a:ln>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a:spcBef>
                <a:spcPct val="0"/>
              </a:spcBef>
              <a:buSzTx/>
              <a:buFontTx/>
              <a:buNone/>
            </a:pPr>
            <a:r>
              <a:rPr kumimoji="1" lang="en-US" altLang="zh-CN" sz="2000" b="1" dirty="0">
                <a:solidFill>
                  <a:schemeClr val="accent1"/>
                </a:solidFill>
                <a:latin typeface="Century Gothic" panose="020B0502020202020204" pitchFamily="34" charset="0"/>
                <a:ea typeface="Heiti SC Light" charset="-122"/>
                <a:cs typeface="+mn-cs"/>
              </a:rPr>
              <a:t>DES</a:t>
            </a:r>
            <a:r>
              <a:rPr kumimoji="1" lang="zh-CN" altLang="en-US" sz="2000" b="1" dirty="0">
                <a:solidFill>
                  <a:schemeClr val="accent1"/>
                </a:solidFill>
                <a:latin typeface="Century Gothic" panose="020B0502020202020204" pitchFamily="34" charset="0"/>
                <a:ea typeface="Heiti SC Light" charset="-122"/>
                <a:cs typeface="+mn-cs"/>
              </a:rPr>
              <a:t>算法密钥生成</a:t>
            </a:r>
            <a:endParaRPr kumimoji="1" lang="en-US" altLang="en-US" sz="2000" b="1" dirty="0">
              <a:solidFill>
                <a:schemeClr val="accent1"/>
              </a:solidFill>
              <a:latin typeface="Century Gothic" panose="020B0502020202020204" pitchFamily="34" charset="0"/>
              <a:ea typeface="Heiti SC Light" charset="-122"/>
              <a:cs typeface="+mn-cs"/>
            </a:endParaRPr>
          </a:p>
        </p:txBody>
      </p:sp>
      <p:sp>
        <p:nvSpPr>
          <p:cNvPr id="21" name="Rectangle 2">
            <a:extLst>
              <a:ext uri="{FF2B5EF4-FFF2-40B4-BE49-F238E27FC236}">
                <a16:creationId xmlns:a16="http://schemas.microsoft.com/office/drawing/2014/main" id="{1ABECFCC-3AB9-4E0C-B21D-D3529DE6FD78}"/>
              </a:ext>
            </a:extLst>
          </p:cNvPr>
          <p:cNvSpPr txBox="1">
            <a:spLocks noChangeArrowheads="1"/>
          </p:cNvSpPr>
          <p:nvPr/>
        </p:nvSpPr>
        <p:spPr bwMode="auto">
          <a:xfrm>
            <a:off x="11075671" y="1512912"/>
            <a:ext cx="720725" cy="360363"/>
          </a:xfrm>
          <a:prstGeom prst="rect">
            <a:avLst/>
          </a:prstGeom>
          <a:noFill/>
          <a:ln>
            <a:noFill/>
          </a:ln>
        </p:spPr>
        <p:txBody>
          <a:bodyPr anchor="ctr"/>
          <a:lstStyle>
            <a:lvl1pPr algn="l" rtl="0" eaLnBrk="0" fontAlgn="base" hangingPunct="0">
              <a:spcBef>
                <a:spcPct val="0"/>
              </a:spcBef>
              <a:spcAft>
                <a:spcPct val="0"/>
              </a:spcAft>
              <a:defRPr sz="3600" b="1">
                <a:solidFill>
                  <a:srgbClr val="FF0000"/>
                </a:solidFill>
                <a:latin typeface="+mj-lt"/>
                <a:ea typeface="Lucida Sans Unicode" pitchFamily="34" charset="0"/>
                <a:cs typeface="+mj-cs"/>
              </a:defRPr>
            </a:lvl1pPr>
            <a:lvl2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5pPr>
            <a:lvl6pPr marL="457200" algn="l" rtl="0" fontAlgn="base">
              <a:spcBef>
                <a:spcPct val="0"/>
              </a:spcBef>
              <a:spcAft>
                <a:spcPct val="0"/>
              </a:spcAft>
              <a:defRPr sz="3600" b="1">
                <a:solidFill>
                  <a:srgbClr val="FF0000"/>
                </a:solidFill>
                <a:latin typeface="Trebuchet MS" pitchFamily="34" charset="0"/>
                <a:cs typeface="Lucida Sans Unicode" pitchFamily="34" charset="0"/>
              </a:defRPr>
            </a:lvl6pPr>
            <a:lvl7pPr marL="914400" algn="l" rtl="0" fontAlgn="base">
              <a:spcBef>
                <a:spcPct val="0"/>
              </a:spcBef>
              <a:spcAft>
                <a:spcPct val="0"/>
              </a:spcAft>
              <a:defRPr sz="3600" b="1">
                <a:solidFill>
                  <a:srgbClr val="FF0000"/>
                </a:solidFill>
                <a:latin typeface="Trebuchet MS" pitchFamily="34" charset="0"/>
                <a:cs typeface="Lucida Sans Unicode" pitchFamily="34" charset="0"/>
              </a:defRPr>
            </a:lvl7pPr>
            <a:lvl8pPr marL="1371600" algn="l" rtl="0" fontAlgn="base">
              <a:spcBef>
                <a:spcPct val="0"/>
              </a:spcBef>
              <a:spcAft>
                <a:spcPct val="0"/>
              </a:spcAft>
              <a:defRPr sz="3600" b="1">
                <a:solidFill>
                  <a:srgbClr val="FF0000"/>
                </a:solidFill>
                <a:latin typeface="Trebuchet MS" pitchFamily="34" charset="0"/>
                <a:cs typeface="Lucida Sans Unicode" pitchFamily="34" charset="0"/>
              </a:defRPr>
            </a:lvl8pPr>
            <a:lvl9pPr marL="1828800" algn="l" rtl="0" fontAlgn="base">
              <a:spcBef>
                <a:spcPct val="0"/>
              </a:spcBef>
              <a:spcAft>
                <a:spcPct val="0"/>
              </a:spcAft>
              <a:defRPr sz="3600" b="1">
                <a:solidFill>
                  <a:srgbClr val="FF0000"/>
                </a:solidFill>
                <a:latin typeface="Trebuchet MS" pitchFamily="34" charset="0"/>
                <a:cs typeface="Lucida Sans Unicode" pitchFamily="34" charset="0"/>
              </a:defRPr>
            </a:lvl9pPr>
          </a:lstStyle>
          <a:p>
            <a:pPr algn="ctr">
              <a:defRPr/>
            </a:pPr>
            <a:r>
              <a:rPr lang="en-US" altLang="zh-CN" sz="1600" kern="0" dirty="0">
                <a:solidFill>
                  <a:srgbClr val="C00000"/>
                </a:solidFill>
                <a:ea typeface="宋体" panose="02010600030101010101" pitchFamily="2" charset="-122"/>
              </a:rPr>
              <a:t>32bit</a:t>
            </a:r>
          </a:p>
        </p:txBody>
      </p:sp>
      <p:sp>
        <p:nvSpPr>
          <p:cNvPr id="22" name="Rectangle 2">
            <a:extLst>
              <a:ext uri="{FF2B5EF4-FFF2-40B4-BE49-F238E27FC236}">
                <a16:creationId xmlns:a16="http://schemas.microsoft.com/office/drawing/2014/main" id="{89FF2CF9-D611-264F-389B-AD806CA898E5}"/>
              </a:ext>
            </a:extLst>
          </p:cNvPr>
          <p:cNvSpPr txBox="1">
            <a:spLocks noChangeArrowheads="1"/>
          </p:cNvSpPr>
          <p:nvPr/>
        </p:nvSpPr>
        <p:spPr bwMode="auto">
          <a:xfrm>
            <a:off x="8791959" y="1512912"/>
            <a:ext cx="720725" cy="360363"/>
          </a:xfrm>
          <a:prstGeom prst="rect">
            <a:avLst/>
          </a:prstGeom>
          <a:noFill/>
          <a:ln>
            <a:noFill/>
          </a:ln>
        </p:spPr>
        <p:txBody>
          <a:bodyPr anchor="ctr"/>
          <a:lstStyle>
            <a:lvl1pPr algn="l" rtl="0" eaLnBrk="0" fontAlgn="base" hangingPunct="0">
              <a:spcBef>
                <a:spcPct val="0"/>
              </a:spcBef>
              <a:spcAft>
                <a:spcPct val="0"/>
              </a:spcAft>
              <a:defRPr sz="3600" b="1">
                <a:solidFill>
                  <a:srgbClr val="FF0000"/>
                </a:solidFill>
                <a:latin typeface="+mj-lt"/>
                <a:ea typeface="Lucida Sans Unicode" pitchFamily="34" charset="0"/>
                <a:cs typeface="+mj-cs"/>
              </a:defRPr>
            </a:lvl1pPr>
            <a:lvl2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b="1">
                <a:solidFill>
                  <a:srgbClr val="FF0000"/>
                </a:solidFill>
                <a:latin typeface="Trebuchet MS" pitchFamily="34" charset="0"/>
                <a:ea typeface="Lucida Sans Unicode" pitchFamily="34" charset="0"/>
                <a:cs typeface="Lucida Sans Unicode" pitchFamily="34" charset="0"/>
              </a:defRPr>
            </a:lvl5pPr>
            <a:lvl6pPr marL="457200" algn="l" rtl="0" fontAlgn="base">
              <a:spcBef>
                <a:spcPct val="0"/>
              </a:spcBef>
              <a:spcAft>
                <a:spcPct val="0"/>
              </a:spcAft>
              <a:defRPr sz="3600" b="1">
                <a:solidFill>
                  <a:srgbClr val="FF0000"/>
                </a:solidFill>
                <a:latin typeface="Trebuchet MS" pitchFamily="34" charset="0"/>
                <a:cs typeface="Lucida Sans Unicode" pitchFamily="34" charset="0"/>
              </a:defRPr>
            </a:lvl6pPr>
            <a:lvl7pPr marL="914400" algn="l" rtl="0" fontAlgn="base">
              <a:spcBef>
                <a:spcPct val="0"/>
              </a:spcBef>
              <a:spcAft>
                <a:spcPct val="0"/>
              </a:spcAft>
              <a:defRPr sz="3600" b="1">
                <a:solidFill>
                  <a:srgbClr val="FF0000"/>
                </a:solidFill>
                <a:latin typeface="Trebuchet MS" pitchFamily="34" charset="0"/>
                <a:cs typeface="Lucida Sans Unicode" pitchFamily="34" charset="0"/>
              </a:defRPr>
            </a:lvl7pPr>
            <a:lvl8pPr marL="1371600" algn="l" rtl="0" fontAlgn="base">
              <a:spcBef>
                <a:spcPct val="0"/>
              </a:spcBef>
              <a:spcAft>
                <a:spcPct val="0"/>
              </a:spcAft>
              <a:defRPr sz="3600" b="1">
                <a:solidFill>
                  <a:srgbClr val="FF0000"/>
                </a:solidFill>
                <a:latin typeface="Trebuchet MS" pitchFamily="34" charset="0"/>
                <a:cs typeface="Lucida Sans Unicode" pitchFamily="34" charset="0"/>
              </a:defRPr>
            </a:lvl8pPr>
            <a:lvl9pPr marL="1828800" algn="l" rtl="0" fontAlgn="base">
              <a:spcBef>
                <a:spcPct val="0"/>
              </a:spcBef>
              <a:spcAft>
                <a:spcPct val="0"/>
              </a:spcAft>
              <a:defRPr sz="3600" b="1">
                <a:solidFill>
                  <a:srgbClr val="FF0000"/>
                </a:solidFill>
                <a:latin typeface="Trebuchet MS" pitchFamily="34" charset="0"/>
                <a:cs typeface="Lucida Sans Unicode" pitchFamily="34" charset="0"/>
              </a:defRPr>
            </a:lvl9pPr>
          </a:lstStyle>
          <a:p>
            <a:pPr algn="ctr">
              <a:defRPr/>
            </a:pPr>
            <a:r>
              <a:rPr lang="en-US" altLang="zh-CN" sz="1600" kern="0" dirty="0">
                <a:solidFill>
                  <a:srgbClr val="C00000"/>
                </a:solidFill>
                <a:ea typeface="宋体" panose="02010600030101010101" pitchFamily="2" charset="-122"/>
              </a:rPr>
              <a:t>32bit</a:t>
            </a:r>
          </a:p>
        </p:txBody>
      </p:sp>
    </p:spTree>
    <p:extLst>
      <p:ext uri="{BB962C8B-B14F-4D97-AF65-F5344CB8AC3E}">
        <p14:creationId xmlns:p14="http://schemas.microsoft.com/office/powerpoint/2010/main" val="4128398295"/>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TotalTime>
  <Words>4022</Words>
  <Application>Microsoft Office PowerPoint</Application>
  <PresentationFormat>宽屏</PresentationFormat>
  <Paragraphs>410</Paragraphs>
  <Slides>51</Slides>
  <Notes>20</Notes>
  <HiddenSlides>0</HiddenSlides>
  <MMClips>0</MMClips>
  <ScaleCrop>false</ScaleCrop>
  <HeadingPairs>
    <vt:vector size="6" baseType="variant">
      <vt:variant>
        <vt:lpstr>已用的字体</vt:lpstr>
      </vt:variant>
      <vt:variant>
        <vt:i4>9</vt:i4>
      </vt:variant>
      <vt:variant>
        <vt:lpstr>主题</vt:lpstr>
      </vt:variant>
      <vt:variant>
        <vt:i4>17</vt:i4>
      </vt:variant>
      <vt:variant>
        <vt:lpstr>幻灯片标题</vt:lpstr>
      </vt:variant>
      <vt:variant>
        <vt:i4>51</vt:i4>
      </vt:variant>
    </vt:vector>
  </HeadingPairs>
  <TitlesOfParts>
    <vt:vector size="77" baseType="lpstr">
      <vt:lpstr>Arial Black</vt:lpstr>
      <vt:lpstr>Arial</vt:lpstr>
      <vt:lpstr>微软雅黑 Light</vt:lpstr>
      <vt:lpstr>Arial</vt:lpstr>
      <vt:lpstr>Trebuchet MS</vt:lpstr>
      <vt:lpstr>黑体</vt:lpstr>
      <vt:lpstr>微软雅黑</vt:lpstr>
      <vt:lpstr>Wingdings</vt:lpstr>
      <vt:lpstr>Century Gothic</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PowerPoint 演示文稿</vt:lpstr>
      <vt:lpstr>前言：古典密码</vt:lpstr>
      <vt:lpstr>前言：古典密码</vt:lpstr>
      <vt:lpstr>PowerPoint 演示文稿</vt:lpstr>
      <vt:lpstr>对称密码算法</vt:lpstr>
      <vt:lpstr>分组密码算法</vt:lpstr>
      <vt:lpstr>DES算法</vt:lpstr>
      <vt:lpstr>DES算法轮函数与密钥生成</vt:lpstr>
      <vt:lpstr>DES算法设计细节</vt:lpstr>
      <vt:lpstr>DES的替代算法——3DES算法</vt:lpstr>
      <vt:lpstr>高级加密标准——AES算法</vt:lpstr>
      <vt:lpstr>AES算法轮函数</vt:lpstr>
      <vt:lpstr>分组密码的工作模式</vt:lpstr>
      <vt:lpstr>攻击对称密码算法</vt:lpstr>
      <vt:lpstr>序列密码</vt:lpstr>
      <vt:lpstr>PowerPoint 演示文稿</vt:lpstr>
      <vt:lpstr>直观想象：对称加密的密钥哪来的？</vt:lpstr>
      <vt:lpstr>直观想象中密钥分发的最佳方案</vt:lpstr>
      <vt:lpstr>科学方法1：密钥交换协议</vt:lpstr>
      <vt:lpstr>Diffie-Hellman密钥交换协议</vt:lpstr>
      <vt:lpstr>科学方法2：公钥加密</vt:lpstr>
      <vt:lpstr>一个数学魔术</vt:lpstr>
      <vt:lpstr>公钥加密的比喻</vt:lpstr>
      <vt:lpstr>RSA加密示例</vt:lpstr>
      <vt:lpstr>RSA公钥密码体制的安全需求</vt:lpstr>
      <vt:lpstr>公钥密码算法示例</vt:lpstr>
      <vt:lpstr>数字信封</vt:lpstr>
      <vt:lpstr>PowerPoint 演示文稿</vt:lpstr>
      <vt:lpstr>中间人攻击 / 国际象棋大师问题</vt:lpstr>
      <vt:lpstr>数字签名</vt:lpstr>
      <vt:lpstr>公钥认证（数字签名）</vt:lpstr>
      <vt:lpstr>RSA加密算法与RSA签名算法</vt:lpstr>
      <vt:lpstr>基于数字签名的身份认证协议</vt:lpstr>
      <vt:lpstr>生活中的中间人攻击</vt:lpstr>
      <vt:lpstr>PowerPoint 演示文稿</vt:lpstr>
      <vt:lpstr>方法1：基于身份的密码体制</vt:lpstr>
      <vt:lpstr>国密算法： SM9数字签名算法</vt:lpstr>
      <vt:lpstr>方法2：数字证书</vt:lpstr>
      <vt:lpstr>PowerPoint 演示文稿</vt:lpstr>
      <vt:lpstr>公钥认证的典型场景</vt:lpstr>
      <vt:lpstr>Hash函数（杂凑函数、散列函数、哈希函数）</vt:lpstr>
      <vt:lpstr>SHA-512算法</vt:lpstr>
      <vt:lpstr>Hash函数的用途与设计需求</vt:lpstr>
      <vt:lpstr>针对Hash函数的攻击</vt:lpstr>
      <vt:lpstr>MD5碰撞示例</vt:lpstr>
      <vt:lpstr>MD5已经有害了——创建非法CA证书</vt:lpstr>
      <vt:lpstr>消息是需要认证的</vt:lpstr>
      <vt:lpstr>消息认证码（Message Authentication Codes）</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Wang</cp:lastModifiedBy>
  <cp:revision>742</cp:revision>
  <dcterms:created xsi:type="dcterms:W3CDTF">2016-11-28T11:30:00Z</dcterms:created>
  <dcterms:modified xsi:type="dcterms:W3CDTF">2022-09-18T02:15:42Z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ies>
</file>